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4" r:id="rId1"/>
  </p:sldMasterIdLst>
  <p:notesMasterIdLst>
    <p:notesMasterId r:id="rId57"/>
  </p:notesMasterIdLst>
  <p:sldIdLst>
    <p:sldId id="298" r:id="rId2"/>
    <p:sldId id="367" r:id="rId3"/>
    <p:sldId id="368" r:id="rId4"/>
    <p:sldId id="369" r:id="rId5"/>
    <p:sldId id="370" r:id="rId6"/>
    <p:sldId id="371" r:id="rId7"/>
    <p:sldId id="336" r:id="rId8"/>
    <p:sldId id="373" r:id="rId9"/>
    <p:sldId id="411" r:id="rId10"/>
    <p:sldId id="412" r:id="rId11"/>
    <p:sldId id="413" r:id="rId12"/>
    <p:sldId id="414" r:id="rId13"/>
    <p:sldId id="415" r:id="rId14"/>
    <p:sldId id="429" r:id="rId15"/>
    <p:sldId id="416" r:id="rId16"/>
    <p:sldId id="386" r:id="rId17"/>
    <p:sldId id="427" r:id="rId18"/>
    <p:sldId id="383" r:id="rId19"/>
    <p:sldId id="417" r:id="rId20"/>
    <p:sldId id="374" r:id="rId21"/>
    <p:sldId id="375" r:id="rId22"/>
    <p:sldId id="422" r:id="rId23"/>
    <p:sldId id="376" r:id="rId24"/>
    <p:sldId id="377" r:id="rId25"/>
    <p:sldId id="410" r:id="rId26"/>
    <p:sldId id="378" r:id="rId27"/>
    <p:sldId id="382" r:id="rId28"/>
    <p:sldId id="379" r:id="rId29"/>
    <p:sldId id="380" r:id="rId30"/>
    <p:sldId id="302" r:id="rId31"/>
    <p:sldId id="402" r:id="rId32"/>
    <p:sldId id="423" r:id="rId33"/>
    <p:sldId id="424" r:id="rId34"/>
    <p:sldId id="425" r:id="rId35"/>
    <p:sldId id="426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66" r:id="rId46"/>
    <p:sldId id="399" r:id="rId47"/>
    <p:sldId id="405" r:id="rId48"/>
    <p:sldId id="406" r:id="rId49"/>
    <p:sldId id="407" r:id="rId50"/>
    <p:sldId id="418" r:id="rId51"/>
    <p:sldId id="419" r:id="rId52"/>
    <p:sldId id="420" r:id="rId53"/>
    <p:sldId id="421" r:id="rId54"/>
    <p:sldId id="428" r:id="rId55"/>
    <p:sldId id="331" r:id="rId5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7873B"/>
    <a:srgbClr val="000000"/>
    <a:srgbClr val="FCF600"/>
    <a:srgbClr val="FFFF00"/>
    <a:srgbClr val="311A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410" autoAdjust="0"/>
  </p:normalViewPr>
  <p:slideViewPr>
    <p:cSldViewPr>
      <p:cViewPr>
        <p:scale>
          <a:sx n="68" d="100"/>
          <a:sy n="68" d="100"/>
        </p:scale>
        <p:origin x="-121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6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4C11A4E-9ACC-4EEA-B8E3-67A686267148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0C197455-DA7E-4213-BD5E-FBB08392C3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957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063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7455-DA7E-4213-BD5E-FBB08392C360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B0886-F0E0-46D6-B056-682FEEA99089}" type="datetimeFigureOut">
              <a:rPr lang="pt-BR" smtClean="0"/>
              <a:pPr/>
              <a:t>13/12/2020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3BB8B2-EFEE-4CA4-8A6A-983A93D8C8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overno@indianopolis.mg.gov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ianopolis.mg.gov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ude@indianopolis.mg.gov.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28662" y="300037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latin typeface="Andalus" pitchFamily="18" charset="-78"/>
                <a:cs typeface="Andalus" pitchFamily="18" charset="-78"/>
              </a:rPr>
              <a:t>AUDIÊNCIA PÚBLICA </a:t>
            </a:r>
          </a:p>
          <a:p>
            <a:pPr algn="ctr"/>
            <a:r>
              <a:rPr lang="pt-BR" sz="4800" b="1" i="1" dirty="0">
                <a:latin typeface="Andalus" pitchFamily="18" charset="-78"/>
                <a:cs typeface="Andalus" pitchFamily="18" charset="-78"/>
              </a:rPr>
              <a:t>2</a:t>
            </a:r>
            <a:r>
              <a:rPr lang="pt-BR" sz="4800" b="1" i="1" dirty="0" smtClean="0">
                <a:latin typeface="Andalus" pitchFamily="18" charset="-78"/>
                <a:cs typeface="Andalus" pitchFamily="18" charset="-78"/>
              </a:rPr>
              <a:t>º QUADRIMESTRE 2020</a:t>
            </a:r>
            <a:endParaRPr lang="pt-BR" sz="48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14546" y="0"/>
            <a:ext cx="63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 </a:t>
            </a:r>
          </a:p>
          <a:p>
            <a:r>
              <a:rPr lang="pt-BR" dirty="0" smtClean="0"/>
              <a:t> </a:t>
            </a:r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 algn="ctr"/>
            <a:r>
              <a:rPr lang="pt-BR" sz="2400" b="1" dirty="0" smtClean="0"/>
              <a:t>PREFEITURA MUNICIPAL DE INDIANÓPOLIS</a:t>
            </a:r>
            <a:endParaRPr lang="pt-BR" sz="2400" dirty="0" smtClean="0"/>
          </a:p>
          <a:p>
            <a:pPr algn="ctr"/>
            <a:r>
              <a:rPr lang="pt-BR" sz="2400" b="1" dirty="0" smtClean="0"/>
              <a:t>SECRETARIA MUNICIPAL DE SAÚDE</a:t>
            </a:r>
            <a:endParaRPr lang="pt-BR" sz="2400" dirty="0" smtClean="0"/>
          </a:p>
          <a:p>
            <a:endParaRPr lang="pt-BR" dirty="0"/>
          </a:p>
        </p:txBody>
      </p:sp>
      <p:graphicFrame>
        <p:nvGraphicFramePr>
          <p:cNvPr id="4163" name="Object 33"/>
          <p:cNvGraphicFramePr>
            <a:graphicFrameLocks noChangeAspect="1"/>
          </p:cNvGraphicFramePr>
          <p:nvPr/>
        </p:nvGraphicFramePr>
        <p:xfrm>
          <a:off x="500034" y="357166"/>
          <a:ext cx="1714483" cy="1500202"/>
        </p:xfrm>
        <a:graphic>
          <a:graphicData uri="http://schemas.openxmlformats.org/presentationml/2006/ole">
            <p:oleObj spid="_x0000_s4163" r:id="rId4" imgW="1895238" imgH="2429214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8572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4000" dirty="0" smtClean="0"/>
              <a:t>MORBIDADE</a:t>
            </a:r>
            <a:endParaRPr lang="pt-BR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2285992"/>
          <a:ext cx="8143934" cy="1283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7649"/>
                <a:gridCol w="817515"/>
                <a:gridCol w="998490"/>
                <a:gridCol w="967287"/>
                <a:gridCol w="1154503"/>
                <a:gridCol w="998490"/>
              </a:tblGrid>
              <a:tr h="42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/>
                        <a:t>Munic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Resid-MG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Maio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Junho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Julho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Agosto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Total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2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313070 Indianópolis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/>
                        <a:t>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/>
                        <a:t>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17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2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/>
                        <a:t>Total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/>
                        <a:t>5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/>
                        <a:t>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/>
                        <a:t>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/>
                        <a:t>17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0034" y="3643314"/>
            <a:ext cx="129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SINASC</a:t>
            </a:r>
            <a:endParaRPr lang="pt-BR" sz="1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472" y="4429132"/>
          <a:ext cx="8143932" cy="16751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69456"/>
                <a:gridCol w="1225105"/>
                <a:gridCol w="1250209"/>
                <a:gridCol w="1184937"/>
                <a:gridCol w="1250209"/>
                <a:gridCol w="964016"/>
              </a:tblGrid>
              <a:tr h="500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Capítulo CID-10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15 a 19 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20 a 24 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25 a 29 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30 a 34 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XV.  Gravidez parto e puerpério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/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65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Total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/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/>
                        <a:t>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/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71472" y="128586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Nascidos Vivos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6286520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Ministério da Saúde - Sistema de Informações Hospitalares do SUS (SIH/SUS)</a:t>
            </a:r>
            <a:endParaRPr lang="pt-BR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INTERNAÇÕES</a:t>
            </a:r>
            <a:endParaRPr lang="pt-BR" sz="3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58" y="1357298"/>
          <a:ext cx="8429685" cy="42862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40521"/>
                <a:gridCol w="1196388"/>
                <a:gridCol w="1196388"/>
                <a:gridCol w="1196388"/>
              </a:tblGrid>
              <a:tr h="299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ESTABELECIMENTO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ELETIVO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URGÊNCIA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64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2145960 SANTA CASA DE MISERICORDIA DE ARAGUARI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9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2146355 HOSPITAL DE CLINICAS DE UBERLANDIA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13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2152967 UAI TIBERY ANICE DIB JATENE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-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4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2209195 HOSPITAL SANTA CASA DE PATROCINIO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-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9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3170527 UAI MARTINS DR JOAO FERNANDES DE OLIVEIRA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-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387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6601804 HOSPITAL E MATERNIDADE MUNICIPAL DR ODELMO LEAO CARNEIRO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-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9473">
                <a:tc>
                  <a:txBody>
                    <a:bodyPr/>
                    <a:lstStyle/>
                    <a:p>
                      <a:pPr algn="l" fontAlgn="b"/>
                      <a:endParaRPr lang="pt-BR" sz="1800" b="1" u="none" strike="noStrike" dirty="0" smtClean="0"/>
                    </a:p>
                    <a:p>
                      <a:pPr algn="l" fontAlgn="b"/>
                      <a:r>
                        <a:rPr lang="pt-BR" sz="1800" b="1" u="none" strike="noStrike" dirty="0" smtClean="0"/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61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28596" y="5857892"/>
            <a:ext cx="7786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Ministério da Saúde - Sistema de Informações Hospitalares do SUS (SIH/SUS)</a:t>
            </a:r>
            <a:endParaRPr lang="pt-BR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MORTALIDADE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8662" y="3429000"/>
            <a:ext cx="7786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SIM</a:t>
            </a:r>
            <a:endParaRPr lang="pt-BR" sz="1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1500174"/>
          <a:ext cx="6858048" cy="17330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16"/>
                <a:gridCol w="857256"/>
                <a:gridCol w="928694"/>
                <a:gridCol w="857256"/>
                <a:gridCol w="1000132"/>
                <a:gridCol w="928694"/>
              </a:tblGrid>
              <a:tr h="12144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u="none" strike="noStrike" dirty="0" err="1"/>
                        <a:t>Munic</a:t>
                      </a:r>
                      <a:r>
                        <a:rPr lang="pt-BR" sz="2400" u="none" strike="noStrike" dirty="0"/>
                        <a:t> </a:t>
                      </a:r>
                      <a:r>
                        <a:rPr lang="pt-BR" sz="2400" u="none" strike="noStrike" dirty="0" err="1"/>
                        <a:t>Resid</a:t>
                      </a:r>
                      <a:r>
                        <a:rPr lang="pt-BR" sz="2400" u="none" strike="noStrike" dirty="0"/>
                        <a:t> </a:t>
                      </a:r>
                      <a:r>
                        <a:rPr lang="pt-BR" sz="2400" u="none" strike="noStrike" dirty="0" smtClean="0"/>
                        <a:t>– MG- 313070 Indianópolis</a:t>
                      </a:r>
                      <a:endParaRPr lang="pt-BR" sz="2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 smtClean="0"/>
                        <a:t>Maio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 smtClean="0"/>
                        <a:t>Junho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 smtClean="0"/>
                        <a:t>Julho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 smtClean="0"/>
                        <a:t>Agosto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/>
                        <a:t>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518586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/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/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/>
                        <a:t>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/>
                        <a:t>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 smtClean="0"/>
                        <a:t>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MORTALIDADE</a:t>
            </a:r>
            <a:endParaRPr lang="pt-BR" sz="36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691680" y="1575912"/>
            <a:ext cx="7236296" cy="3149232"/>
          </a:xfrm>
          <a:prstGeom prst="rect">
            <a:avLst/>
          </a:prstGeo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  <a:scene3d>
              <a:camera prst="perspectiveHeroicExtremeRightFacing"/>
              <a:lightRig rig="soft" dir="t"/>
            </a:scene3d>
            <a:sp3d prstMaterial="softEdge">
              <a:bevelT w="25400" h="254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5400" dirty="0" smtClean="0">
                <a:solidFill>
                  <a:schemeClr val="tx1"/>
                </a:solidFill>
              </a:rPr>
              <a:t>DADOS DA PRODUÇÃO DE SERVIÇOS NO MUNICÍPIO</a:t>
            </a:r>
            <a:endParaRPr lang="pt-BR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14290"/>
            <a:ext cx="8358246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ATENDIMENTOS REALIZADOS PELA EQUIPE DE SAÚDE DA FAMÍLIA/NASF</a:t>
            </a:r>
          </a:p>
        </p:txBody>
      </p:sp>
      <p:sp>
        <p:nvSpPr>
          <p:cNvPr id="4" name="AutoShape 2" descr="Resultado de imagem para ESTRATEGIA SAÃDE DA FAM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ESTRATEGIA SAÃDE DA FAM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ESTRATEGIA SAÃDE DA FAMI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00702"/>
            <a:ext cx="1943524" cy="12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ESTRATEGIA SAÃDE DA 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500702"/>
            <a:ext cx="2463825" cy="12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AGENTE COMUNITARIO DE SAÃ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633" y="5500702"/>
            <a:ext cx="3543864" cy="12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42910" y="1210888"/>
          <a:ext cx="7929618" cy="42349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93315"/>
                <a:gridCol w="1493910"/>
                <a:gridCol w="1624351"/>
                <a:gridCol w="1218042"/>
              </a:tblGrid>
              <a:tr h="5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PRODUÇÃO (2º  QUADRIMESTRE 2020)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UBS DONA LICA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UBS ALEX FERNANDES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UBS ANGICO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ATENDIMENTO INDIVIDUAL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3798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3.375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955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ATENDIMENTO DOMICILIAR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ATIVIDADE COLETIVA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105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ATENDIMENTO ODONTOLÓGICO INDIVIDUAL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483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85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120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PROCEDIMENTOS INDIVIDUALIZADOS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2639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1330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1113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VISITA DOMICILIAR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5135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3330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2743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MARCADORES DE CONSUMO ALIMENTAR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VACINAÇÃO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2907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TOTAL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15092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8.133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/>
                        <a:t>4938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72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GERAL: 28.163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045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14290"/>
            <a:ext cx="8358246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ATENDIMENTOS REALIZADOS PELA EQUIPE DE SAÚDE DA FAMÍLIA</a:t>
            </a:r>
          </a:p>
        </p:txBody>
      </p:sp>
      <p:sp>
        <p:nvSpPr>
          <p:cNvPr id="4" name="AutoShape 2" descr="Resultado de imagem para ESTRATEGIA SAÃDE DA FAM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ESTRATEGIA SAÃDE DA FAM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5234" name="Picture 2" descr="▷ Brasil Sorridente 2020: Dentista gratuito pelo SUS →【Veja AQUI!!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071942"/>
            <a:ext cx="6500858" cy="257605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142976" y="1714488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Município foi credenciado pelo Ministério da Saúde no  Programa Brasil Sorridente que traz o acesso da população à prótese dentária.</a:t>
            </a:r>
          </a:p>
          <a:p>
            <a:pPr algn="just"/>
            <a:r>
              <a:rPr lang="pt-BR" sz="2400" dirty="0" smtClean="0"/>
              <a:t>No Mês de Agosto foram feitas 19 próteses.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9045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/>
              <a:t>DADOS E PRODUÇÃO DE SERVIÇOS DE SAÚDE (</a:t>
            </a:r>
            <a:r>
              <a:rPr lang="pt-BR" sz="3600" b="1" dirty="0" smtClean="0"/>
              <a:t>SIA)</a:t>
            </a:r>
            <a:endParaRPr lang="pt-BR" sz="3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2857496"/>
          <a:ext cx="8429684" cy="3645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0018"/>
                <a:gridCol w="896196"/>
                <a:gridCol w="1010994"/>
                <a:gridCol w="934569"/>
                <a:gridCol w="860323"/>
                <a:gridCol w="946634"/>
                <a:gridCol w="890950"/>
              </a:tblGrid>
              <a:tr h="163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Grupo procedimento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ABRIL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MAIO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JUNHO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JULHO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TOTAL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01 Ações de promoção e prevenção em saúde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-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-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-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-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02 Procedimentos com finalidade diagnóstica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224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205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179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247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876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2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03 Procedimentos clínicos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145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182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197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206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732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2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04 Procedimentos cirúrgicos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-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05 Transplantes de orgãos, tecidos e células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-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4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2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06 Medicamentos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270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3587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3988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4428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3959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16232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07 Órteses, próteses e materiais especiais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73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20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102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2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Total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295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3966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4456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4811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4437</a:t>
                      </a:r>
                      <a:endParaRPr lang="pt-B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17965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0722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57158" y="6581001"/>
            <a:ext cx="807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Ministério da Saúde - Sistema de Informações Ambulatoriais do SUS (SIA/SUS)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39640369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/>
              <a:t>DADOS E PRODUÇÃO DE SERVIÇOS DE SAÚDE (</a:t>
            </a:r>
            <a:r>
              <a:rPr lang="pt-BR" sz="3600" b="1" dirty="0" smtClean="0"/>
              <a:t>SIA)</a:t>
            </a:r>
            <a:endParaRPr lang="pt-BR" sz="36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3429000"/>
          <a:ext cx="8429685" cy="2453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58947"/>
                <a:gridCol w="1025763"/>
                <a:gridCol w="1050605"/>
                <a:gridCol w="1007131"/>
                <a:gridCol w="939851"/>
                <a:gridCol w="1053711"/>
                <a:gridCol w="993677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Complexidade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ABRIL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MAIO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JUNHO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JULHO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AGOSTO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TOTAL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Atenção Básica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-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4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Média complexidade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21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317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332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310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397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1377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Alta complexidade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272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3640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4050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4498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4007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16467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Não se aplica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73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20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/>
                        <a:t>102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Total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295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3966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4456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4811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4437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17965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62151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57158" y="5929330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Ministério da Saúde - Sistema de Informações Ambulatoriais do SUS (SIA/SUS)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39640369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624" y="213285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8945" y="312738"/>
            <a:ext cx="4446459" cy="107721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</a:rPr>
              <a:t>Lei Complementar 141/2012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580112" y="193864"/>
            <a:ext cx="3384375" cy="255454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u="sng" dirty="0"/>
              <a:t>Art. 41</a:t>
            </a:r>
            <a:r>
              <a:rPr lang="pt-BR" sz="2000" dirty="0"/>
              <a:t>. Os Conselhos de Saúde, no âmbito de suas atribuições, avaliarão a cada quadrimestre o relatório consolidado do resultado da execução orçamentária e financeira no âmbito da saúde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2775" y="1471135"/>
            <a:ext cx="4282630" cy="1938992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t-BR" sz="2000" u="sng" dirty="0">
                <a:solidFill>
                  <a:schemeClr val="bg1"/>
                </a:solidFill>
              </a:rPr>
              <a:t>Art. 36</a:t>
            </a:r>
            <a:r>
              <a:rPr lang="pt-BR" sz="2000" dirty="0">
                <a:solidFill>
                  <a:schemeClr val="bg1"/>
                </a:solidFill>
              </a:rPr>
              <a:t>   O gestor do SUS em cada ente da Federação elaborará Relatório detalhado referente ao quadrimestre anterior, o qual conterá, no mínimo, as seguintes informações: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27088" y="3429000"/>
            <a:ext cx="7848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400" b="1" dirty="0">
                <a:solidFill>
                  <a:srgbClr val="003399"/>
                </a:solidFill>
              </a:rPr>
              <a:t>I – montante e fonte dos recursos aplicados no período;</a:t>
            </a:r>
          </a:p>
          <a:p>
            <a:pPr algn="just" eaLnBrk="1" hangingPunct="1"/>
            <a:r>
              <a:rPr lang="pt-BR" sz="2400" b="1" dirty="0">
                <a:solidFill>
                  <a:srgbClr val="003399"/>
                </a:solidFill>
              </a:rPr>
              <a:t>II – auditorias realizadas ou em fase de execução no período e suas recomendações e determinações</a:t>
            </a:r>
          </a:p>
          <a:p>
            <a:pPr algn="just" eaLnBrk="1" hangingPunct="1"/>
            <a:r>
              <a:rPr lang="pt-BR" sz="2400" b="1" dirty="0">
                <a:solidFill>
                  <a:srgbClr val="003399"/>
                </a:solidFill>
              </a:rPr>
              <a:t>III – oferta e produção de serviços públicos na rede assistencial própria, contratada e conveniada, cotejando esses dados com os indicadores de saúde da população em seu âmbito de atuação</a:t>
            </a:r>
          </a:p>
          <a:p>
            <a:pPr algn="just" eaLnBrk="1" hangingPunct="1">
              <a:spcBef>
                <a:spcPct val="50000"/>
              </a:spcBef>
            </a:pPr>
            <a:endParaRPr lang="pt-BR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160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92112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CISTM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9626840"/>
              </p:ext>
            </p:extLst>
          </p:nvPr>
        </p:nvGraphicFramePr>
        <p:xfrm>
          <a:off x="214282" y="2357430"/>
          <a:ext cx="874948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3136"/>
                <a:gridCol w="309634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Aplicação</a:t>
                      </a:r>
                      <a:r>
                        <a:rPr lang="pt-BR" sz="2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Injeção Intra Vítrea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Exame Cardiológico </a:t>
                      </a:r>
                      <a:r>
                        <a:rPr lang="pt-BR" sz="2400" dirty="0" err="1">
                          <a:effectLst/>
                          <a:latin typeface="+mn-lt"/>
                        </a:rPr>
                        <a:t>Holter</a:t>
                      </a:r>
                      <a:r>
                        <a:rPr lang="pt-BR" sz="2400" dirty="0">
                          <a:effectLst/>
                          <a:latin typeface="+mn-lt"/>
                        </a:rPr>
                        <a:t> 24hs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Endoscopia Digestiva Alta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Ecocardiograma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Exame Cardiológico MAPA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Exame Cardiológico Teste Ergométrico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04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Exame Oftalmológicos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08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Eletroneuromiografia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04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Exames </a:t>
                      </a: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Anatomopatologicos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40785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642100" cy="11430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35729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CISTM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314662"/>
              </p:ext>
            </p:extLst>
          </p:nvPr>
        </p:nvGraphicFramePr>
        <p:xfrm>
          <a:off x="357158" y="2143116"/>
          <a:ext cx="8568952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728"/>
                <a:gridCol w="3463224"/>
              </a:tblGrid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Consulta </a:t>
                      </a: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Angiologista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Consulta Cardiologista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Consulta </a:t>
                      </a: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Reumatologista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Consulta Oftalmologista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Eletroencefalograma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Video</a:t>
                      </a: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Lanringo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Colonoscopia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Cateterismo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</a:rPr>
                        <a:t>03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Ressonância Magnética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2468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713538" cy="11430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7158" y="12858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CISTM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314662"/>
              </p:ext>
            </p:extLst>
          </p:nvPr>
        </p:nvGraphicFramePr>
        <p:xfrm>
          <a:off x="285720" y="2143116"/>
          <a:ext cx="8568952" cy="363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728"/>
                <a:gridCol w="3463224"/>
              </a:tblGrid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Cirurgia de Catarata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Tomografia Computadorizada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Ultrassonografia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Duplex </a:t>
                      </a:r>
                      <a:r>
                        <a:rPr lang="pt-BR" sz="2400" dirty="0" err="1">
                          <a:effectLst/>
                          <a:latin typeface="+mn-lt"/>
                        </a:rPr>
                        <a:t>Scan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  <a:latin typeface="+mn-lt"/>
                        </a:rPr>
                        <a:t>Eletroneuromiografia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Cintilografia</a:t>
                      </a: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do </a:t>
                      </a: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Miocardio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Cintilografia</a:t>
                      </a:r>
                      <a:r>
                        <a:rPr lang="pt-BR" sz="2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Ossea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TOTAL</a:t>
                      </a:r>
                      <a:endParaRPr lang="pt-BR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235</a:t>
                      </a:r>
                      <a:endParaRPr lang="pt-BR" sz="3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2468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618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CISTM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925524"/>
              </p:ext>
            </p:extLst>
          </p:nvPr>
        </p:nvGraphicFramePr>
        <p:xfrm>
          <a:off x="179512" y="2308136"/>
          <a:ext cx="8568952" cy="156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/>
              </a:tblGrid>
              <a:tr h="62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Valor Gasto</a:t>
                      </a:r>
                      <a:r>
                        <a:rPr lang="pt-BR" sz="3600" baseline="0" dirty="0" smtClean="0">
                          <a:effectLst/>
                        </a:rPr>
                        <a:t> no 2</a:t>
                      </a:r>
                      <a:r>
                        <a:rPr lang="pt-BR" sz="3600" dirty="0" smtClean="0">
                          <a:effectLst/>
                        </a:rPr>
                        <a:t>º </a:t>
                      </a:r>
                      <a:r>
                        <a:rPr lang="pt-BR" sz="3600" dirty="0">
                          <a:effectLst/>
                        </a:rPr>
                        <a:t>Quadrimestre</a:t>
                      </a:r>
                      <a:endParaRPr lang="pt-BR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effectLst/>
                        </a:rPr>
                        <a:t>R$</a:t>
                      </a:r>
                      <a:r>
                        <a:rPr lang="pt-BR" sz="3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52.064,00</a:t>
                      </a:r>
                      <a:endParaRPr lang="pt-BR" sz="3600" b="1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3949996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SETS</a:t>
            </a:r>
            <a:endParaRPr lang="pt-BR" sz="3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894485"/>
              </p:ext>
            </p:extLst>
          </p:nvPr>
        </p:nvGraphicFramePr>
        <p:xfrm>
          <a:off x="323528" y="4671109"/>
          <a:ext cx="856895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/>
              </a:tblGrid>
              <a:tr h="62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Valor Gasto</a:t>
                      </a:r>
                      <a:r>
                        <a:rPr lang="pt-BR" sz="3600" baseline="0" dirty="0" smtClean="0">
                          <a:effectLst/>
                        </a:rPr>
                        <a:t> no 2</a:t>
                      </a:r>
                      <a:r>
                        <a:rPr lang="pt-BR" sz="3600" dirty="0" smtClean="0">
                          <a:effectLst/>
                        </a:rPr>
                        <a:t>º </a:t>
                      </a:r>
                      <a:r>
                        <a:rPr lang="pt-BR" sz="3600" dirty="0">
                          <a:effectLst/>
                        </a:rPr>
                        <a:t>Quadrimestre</a:t>
                      </a:r>
                      <a:endParaRPr lang="pt-BR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31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dirty="0">
                          <a:effectLst/>
                        </a:rPr>
                        <a:t>R</a:t>
                      </a:r>
                      <a:r>
                        <a:rPr lang="pt-BR" sz="3600" b="1" dirty="0" smtClean="0">
                          <a:effectLst/>
                        </a:rPr>
                        <a:t>$ </a:t>
                      </a:r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21.970,00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6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56134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618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EXAMES DE IMAGEM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150434"/>
              </p:ext>
            </p:extLst>
          </p:nvPr>
        </p:nvGraphicFramePr>
        <p:xfrm>
          <a:off x="180336" y="4869160"/>
          <a:ext cx="8928992" cy="156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8992"/>
              </a:tblGrid>
              <a:tr h="62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 smtClean="0">
                          <a:effectLst/>
                        </a:rPr>
                        <a:t>Valor Gasto</a:t>
                      </a:r>
                      <a:r>
                        <a:rPr lang="pt-BR" sz="3600" baseline="0" dirty="0" smtClean="0">
                          <a:effectLst/>
                        </a:rPr>
                        <a:t> no 2</a:t>
                      </a:r>
                      <a:r>
                        <a:rPr lang="pt-BR" sz="3600" dirty="0" smtClean="0">
                          <a:effectLst/>
                        </a:rPr>
                        <a:t>º </a:t>
                      </a:r>
                      <a:r>
                        <a:rPr lang="pt-BR" sz="3600" dirty="0">
                          <a:effectLst/>
                        </a:rPr>
                        <a:t>Quadrimestre</a:t>
                      </a:r>
                      <a:endParaRPr lang="pt-BR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3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 smtClean="0">
                          <a:effectLst/>
                        </a:rPr>
                        <a:t>R$</a:t>
                      </a:r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10.930,00</a:t>
                      </a:r>
                      <a:endParaRPr lang="pt-BR" sz="36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637035"/>
              </p:ext>
            </p:extLst>
          </p:nvPr>
        </p:nvGraphicFramePr>
        <p:xfrm>
          <a:off x="251520" y="2333287"/>
          <a:ext cx="8784976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5387"/>
                <a:gridCol w="363958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PROCEDIMENTO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r>
                        <a:rPr lang="pt-BR" sz="2400" dirty="0" smtClean="0">
                          <a:effectLst/>
                        </a:rPr>
                        <a:t>º </a:t>
                      </a:r>
                      <a:r>
                        <a:rPr lang="pt-BR" sz="2400" dirty="0">
                          <a:effectLst/>
                        </a:rPr>
                        <a:t>Quadrimestre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Ultrassonografia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Tomografia Computadorizada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Ressonância Magnética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05115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618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EXAMES DE IMAGEM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637035"/>
              </p:ext>
            </p:extLst>
          </p:nvPr>
        </p:nvGraphicFramePr>
        <p:xfrm>
          <a:off x="251520" y="2333287"/>
          <a:ext cx="8784976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5387"/>
                <a:gridCol w="363958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PROCEDIMENTO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r>
                        <a:rPr lang="pt-BR" sz="2400" dirty="0" smtClean="0">
                          <a:effectLst/>
                        </a:rPr>
                        <a:t>º </a:t>
                      </a:r>
                      <a:r>
                        <a:rPr lang="pt-BR" sz="2400" dirty="0">
                          <a:effectLst/>
                        </a:rPr>
                        <a:t>Quadrimestre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903 LAUDOS</a:t>
                      </a:r>
                      <a:r>
                        <a:rPr lang="pt-BR" sz="2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DE RAIO X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R$ 8.081,85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637035"/>
              </p:ext>
            </p:extLst>
          </p:nvPr>
        </p:nvGraphicFramePr>
        <p:xfrm>
          <a:off x="214282" y="3500438"/>
          <a:ext cx="8715436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4657"/>
                <a:gridCol w="361077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LOCAÇÃO</a:t>
                      </a:r>
                      <a:r>
                        <a:rPr lang="pt-BR" sz="2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DOS EQUIPAMENTOS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r>
                        <a:rPr lang="pt-BR" sz="2400" dirty="0" smtClean="0">
                          <a:effectLst/>
                        </a:rPr>
                        <a:t>º </a:t>
                      </a:r>
                      <a:r>
                        <a:rPr lang="pt-BR" sz="2400" dirty="0">
                          <a:effectLst/>
                        </a:rPr>
                        <a:t>Quadrimestre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R$ 2.900,00/MÊS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R$ 11.600,00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2946" name="Picture 2" descr="Recomendações na hora de fazer um exame de raios-x | Prot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357694"/>
            <a:ext cx="5500726" cy="2259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05115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618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EXAMES LABORATORIAIS</a:t>
            </a:r>
            <a:endParaRPr lang="pt-BR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623680"/>
              </p:ext>
            </p:extLst>
          </p:nvPr>
        </p:nvGraphicFramePr>
        <p:xfrm>
          <a:off x="179512" y="2564904"/>
          <a:ext cx="8856983" cy="218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/>
                <a:gridCol w="4176463"/>
              </a:tblGrid>
              <a:tr h="120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Quantidades </a:t>
                      </a:r>
                      <a:r>
                        <a:rPr lang="pt-BR" sz="2800" dirty="0" smtClean="0">
                          <a:effectLst/>
                        </a:rPr>
                        <a:t>de</a:t>
                      </a:r>
                      <a:r>
                        <a:rPr lang="pt-BR" sz="2800" baseline="0" dirty="0" smtClean="0">
                          <a:effectLst/>
                        </a:rPr>
                        <a:t> Exames autorizados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Valor</a:t>
                      </a:r>
                      <a:r>
                        <a:rPr lang="pt-BR" sz="2800" baseline="0" dirty="0" smtClean="0">
                          <a:effectLst/>
                        </a:rPr>
                        <a:t> Gasto no </a:t>
                      </a:r>
                      <a:r>
                        <a:rPr lang="pt-BR" sz="2800" dirty="0" smtClean="0">
                          <a:effectLst/>
                        </a:rPr>
                        <a:t> </a:t>
                      </a:r>
                      <a:r>
                        <a:rPr lang="pt-BR" sz="2800" dirty="0">
                          <a:effectLst/>
                        </a:rPr>
                        <a:t>2</a:t>
                      </a:r>
                      <a:r>
                        <a:rPr lang="pt-BR" sz="2800" dirty="0" smtClean="0">
                          <a:effectLst/>
                        </a:rPr>
                        <a:t>º </a:t>
                      </a:r>
                      <a:r>
                        <a:rPr lang="pt-BR" sz="2800" dirty="0">
                          <a:effectLst/>
                        </a:rPr>
                        <a:t>Quadrimestre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4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4.663</a:t>
                      </a:r>
                      <a:endParaRPr lang="pt-BR" sz="4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effectLst/>
                        </a:rPr>
                        <a:t>R</a:t>
                      </a:r>
                      <a:r>
                        <a:rPr lang="pt-BR" sz="2800" b="1" dirty="0" smtClean="0">
                          <a:effectLst/>
                        </a:rPr>
                        <a:t>$ </a:t>
                      </a:r>
                      <a:r>
                        <a:rPr lang="pt-B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27.258,61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AutoShape 2" descr="Resultado de imagem para laboratorio check up UBERLA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2" name="Picture 4" descr="Resultado de imagem para laboratorio check up UBERLA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23887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31041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11795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SERVIÇOS CONVENIADOS OU CONTRATADOS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6096" y="14127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ESPECIALIDADES MÉDICAS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3928116"/>
              </p:ext>
            </p:extLst>
          </p:nvPr>
        </p:nvGraphicFramePr>
        <p:xfrm>
          <a:off x="312636" y="2091294"/>
          <a:ext cx="8784975" cy="287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924"/>
                <a:gridCol w="2418616"/>
                <a:gridCol w="2941435"/>
              </a:tblGrid>
              <a:tr h="94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</a:rPr>
                        <a:t>ESPECIALIDADES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PESSOAS ATENDIDAS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r>
                        <a:rPr lang="pt-BR" sz="3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GASTO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</a:rPr>
                        <a:t>Ginecologista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239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R$ 20.554,00</a:t>
                      </a:r>
                    </a:p>
                  </a:txBody>
                  <a:tcPr marL="68580" marR="68580" marT="0" marB="0"/>
                </a:tc>
              </a:tr>
              <a:tr h="473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Pediatra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R$ 1.120,00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</a:rPr>
                        <a:t>Psiquiatria</a:t>
                      </a:r>
                      <a:endParaRPr lang="pt-BR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341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R$ 40.920,00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82" name="Picture 2" descr="Resultado de imagem para GINECOLOGISTA E PEDIA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36" y="5147577"/>
            <a:ext cx="1865784" cy="14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m para SAÃDE DA MUL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47577"/>
            <a:ext cx="2880320" cy="16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m para SAÃDE MEN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352" y="5147577"/>
            <a:ext cx="3311272" cy="14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1275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dirty="0" smtClean="0"/>
              <a:t>DOAÇÕES DE BENS E SERVIÇOS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6618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DOAÇÕES </a:t>
            </a:r>
            <a:r>
              <a:rPr lang="pt-BR" sz="3600" b="1" dirty="0" smtClean="0"/>
              <a:t>SUPLEMENTO </a:t>
            </a:r>
            <a:r>
              <a:rPr lang="pt-BR" sz="3600" b="1" dirty="0"/>
              <a:t>ALIMENTAR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855546"/>
              </p:ext>
            </p:extLst>
          </p:nvPr>
        </p:nvGraphicFramePr>
        <p:xfrm>
          <a:off x="189464" y="2996952"/>
          <a:ext cx="8775024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480"/>
                <a:gridCol w="2160240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DESCRIÇÃO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PESSOAS ATENDIDAS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VALOR GASTO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SUPLEMENTO ALIMENTAR (LEITE)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</a:t>
                      </a:r>
                      <a:r>
                        <a:rPr lang="pt-BR" sz="2800" dirty="0" smtClean="0">
                          <a:effectLst/>
                        </a:rPr>
                        <a:t>$ </a:t>
                      </a:r>
                      <a:r>
                        <a:rPr lang="pt-B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1.903,60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26770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9361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 smtClean="0"/>
              <a:t>DOAÇÕES DE BENS E SERVIÇOS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714488"/>
            <a:ext cx="835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AUXÍLIO FINANCEIRO</a:t>
            </a:r>
            <a:endParaRPr lang="pt-BR" sz="3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5304155"/>
              </p:ext>
            </p:extLst>
          </p:nvPr>
        </p:nvGraphicFramePr>
        <p:xfrm>
          <a:off x="142844" y="2571744"/>
          <a:ext cx="8784975" cy="174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3"/>
                <a:gridCol w="2088232"/>
                <a:gridCol w="2880320"/>
              </a:tblGrid>
              <a:tr h="88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DESCRIÇÃO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PESSOAS ATENDIDAS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VALOR GASTO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AUXÍLIO FINANCEIRO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pt-BR" sz="2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</a:rPr>
                        <a:t>R$ </a:t>
                      </a:r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20.983,35</a:t>
                      </a:r>
                      <a:endParaRPr lang="pt-BR" sz="2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43297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1904" y="105273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790" y="215062"/>
            <a:ext cx="843210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DADOS DE IDENTIFICAÇÃO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80670" y="1142984"/>
            <a:ext cx="87369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1000" b="1" dirty="0" smtClean="0"/>
          </a:p>
          <a:p>
            <a:pPr lvl="1" algn="ctr"/>
            <a:r>
              <a:rPr lang="pt-BR" sz="3200" b="1" dirty="0" smtClean="0"/>
              <a:t>PREFEITURA </a:t>
            </a:r>
            <a:r>
              <a:rPr lang="pt-BR" sz="3200" b="1" dirty="0"/>
              <a:t>MUNCIPAL DE INDIANÓPOLIS</a:t>
            </a:r>
            <a:endParaRPr lang="pt-BR" sz="3200" dirty="0"/>
          </a:p>
          <a:p>
            <a:pPr algn="just"/>
            <a:endParaRPr lang="pt-BR" sz="3200" b="1" dirty="0" smtClean="0"/>
          </a:p>
          <a:p>
            <a:pPr algn="just"/>
            <a:r>
              <a:rPr lang="pt-BR" sz="3200" b="1" dirty="0" smtClean="0"/>
              <a:t>Endereço</a:t>
            </a:r>
            <a:r>
              <a:rPr lang="pt-BR" sz="3200" b="1" dirty="0"/>
              <a:t>: </a:t>
            </a:r>
            <a:r>
              <a:rPr lang="pt-BR" sz="3200" dirty="0"/>
              <a:t>Praça </a:t>
            </a:r>
            <a:r>
              <a:rPr lang="pt-BR" sz="3200" dirty="0" err="1"/>
              <a:t>Urías</a:t>
            </a:r>
            <a:r>
              <a:rPr lang="pt-BR" sz="3200" dirty="0"/>
              <a:t> José da Silva, nº 42</a:t>
            </a:r>
          </a:p>
          <a:p>
            <a:pPr algn="just"/>
            <a:r>
              <a:rPr lang="pt-BR" sz="3200" b="1" dirty="0"/>
              <a:t>Prefeito</a:t>
            </a:r>
            <a:r>
              <a:rPr lang="pt-BR" sz="3200" dirty="0"/>
              <a:t>: Lindomar Amaro Borges</a:t>
            </a:r>
          </a:p>
          <a:p>
            <a:pPr algn="just"/>
            <a:r>
              <a:rPr lang="pt-BR" sz="3200" b="1" dirty="0"/>
              <a:t>Gestão</a:t>
            </a:r>
            <a:r>
              <a:rPr lang="pt-BR" sz="3200" dirty="0"/>
              <a:t>: 2017 a </a:t>
            </a:r>
            <a:r>
              <a:rPr lang="pt-BR" sz="3200" dirty="0" smtClean="0"/>
              <a:t>2020</a:t>
            </a:r>
            <a:endParaRPr lang="pt-BR" sz="3200" dirty="0"/>
          </a:p>
          <a:p>
            <a:pPr algn="just"/>
            <a:r>
              <a:rPr lang="pt-BR" sz="3200" b="1" dirty="0"/>
              <a:t>CNPJ</a:t>
            </a:r>
            <a:r>
              <a:rPr lang="pt-BR" sz="3200" dirty="0"/>
              <a:t>: 18.259.390/0001-84</a:t>
            </a:r>
          </a:p>
          <a:p>
            <a:pPr algn="just"/>
            <a:r>
              <a:rPr lang="pt-BR" sz="3200" b="1" dirty="0"/>
              <a:t>Telefone</a:t>
            </a:r>
            <a:r>
              <a:rPr lang="pt-BR" sz="3200" dirty="0"/>
              <a:t>: (34) 3245-2587</a:t>
            </a:r>
          </a:p>
          <a:p>
            <a:pPr algn="just"/>
            <a:r>
              <a:rPr lang="pt-BR" sz="3200" dirty="0" err="1"/>
              <a:t>Indianopolis</a:t>
            </a:r>
            <a:r>
              <a:rPr lang="pt-BR" sz="3200" dirty="0"/>
              <a:t>-MG | 38.490-000</a:t>
            </a:r>
          </a:p>
          <a:p>
            <a:pPr algn="just"/>
            <a:r>
              <a:rPr lang="pt-BR" sz="3200" b="1" dirty="0"/>
              <a:t>E-mail</a:t>
            </a:r>
            <a:r>
              <a:rPr lang="pt-BR" sz="3200" dirty="0"/>
              <a:t>: </a:t>
            </a:r>
            <a:r>
              <a:rPr lang="pt-BR" sz="3200" u="sng" dirty="0">
                <a:hlinkClick r:id="rId3"/>
              </a:rPr>
              <a:t>governo@indianopolis.mg.gov.br</a:t>
            </a:r>
            <a:endParaRPr lang="pt-BR" sz="3200" dirty="0"/>
          </a:p>
          <a:p>
            <a:pPr algn="just"/>
            <a:r>
              <a:rPr lang="pt-BR" sz="3200" b="1" dirty="0"/>
              <a:t>Site Oficial</a:t>
            </a:r>
            <a:r>
              <a:rPr lang="pt-BR" sz="3200" dirty="0"/>
              <a:t>: </a:t>
            </a:r>
            <a:r>
              <a:rPr lang="pt-BR" sz="3200" u="sng" dirty="0">
                <a:hlinkClick r:id="rId4"/>
              </a:rPr>
              <a:t>www.indianopolis.mg.gov.br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9594837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357158" y="500042"/>
            <a:ext cx="8229600" cy="954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ATENDIMENTOS REALIZADOS PELO SETOR DE TFD</a:t>
            </a: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MAIO A AGOSTO</a:t>
            </a:r>
            <a:endParaRPr lang="pt-BR" sz="100" b="1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9814346"/>
              </p:ext>
            </p:extLst>
          </p:nvPr>
        </p:nvGraphicFramePr>
        <p:xfrm>
          <a:off x="428596" y="1857364"/>
          <a:ext cx="8501121" cy="222926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064707"/>
                <a:gridCol w="3436414"/>
              </a:tblGrid>
              <a:tr h="608554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PACTUAÇÃO/CONVENIO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ATENDIMENTOS</a:t>
                      </a:r>
                      <a:endParaRPr lang="pt-B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POLICLINICA</a:t>
                      </a:r>
                      <a:r>
                        <a:rPr lang="pt-BR" sz="2000" baseline="0" dirty="0" smtClean="0"/>
                        <a:t> /ARAGUARI</a:t>
                      </a:r>
                      <a:endParaRPr lang="pt-BR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45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73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IMEPAC/ARAGUARI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00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73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HOSPITAL</a:t>
                      </a:r>
                      <a:r>
                        <a:rPr lang="pt-BR" sz="2000" baseline="0" dirty="0" smtClean="0"/>
                        <a:t> DE CLINICAS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35</a:t>
                      </a:r>
                      <a:endParaRPr lang="pt-B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Resultado de imagem para u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214950"/>
            <a:ext cx="2336339" cy="12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santa casa de aragu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214950"/>
            <a:ext cx="3286148" cy="14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Manual do Tratamento Fora de Domicílio - TFD - Espondilite Bra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72074"/>
            <a:ext cx="2643206" cy="14396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10800000" flipV="1">
            <a:off x="2" y="30281"/>
            <a:ext cx="9143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VIGILÂNCIA EM SAÚDE</a:t>
            </a:r>
            <a:endParaRPr lang="pt-BR" sz="36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724201"/>
              </p:ext>
            </p:extLst>
          </p:nvPr>
        </p:nvGraphicFramePr>
        <p:xfrm>
          <a:off x="233362" y="1428736"/>
          <a:ext cx="8696356" cy="47882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88731"/>
                <a:gridCol w="4207625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</a:rPr>
                        <a:t>VIGILÂNCIA AMBIENTAL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QUANTIDADE 2º QUADRIMESTRE</a:t>
                      </a:r>
                      <a:endParaRPr lang="pt-BR" sz="2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520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effectLst/>
                        </a:rPr>
                        <a:t>NOTIFICAÇÃO </a:t>
                      </a:r>
                      <a:r>
                        <a:rPr lang="pt-PT" sz="2000" dirty="0">
                          <a:effectLst/>
                        </a:rPr>
                        <a:t>POR ANIMAIS PEÇONHENTOS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01 NOTIFICAÇÃO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(PREDOMINA ESCORPIÃO E ABELHA)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</a:tr>
              <a:tr h="63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VIGILÂNCIA DA QUALIDADE DA ÁGUA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 amostras bacteriológica e 20 amostras físico-químicas</a:t>
                      </a:r>
                    </a:p>
                  </a:txBody>
                  <a:tcPr marL="68577" marR="68577" marT="0" marB="0"/>
                </a:tc>
              </a:tr>
              <a:tr h="63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NOTIFICAÇÕES</a:t>
                      </a:r>
                      <a:r>
                        <a:rPr lang="pt-BR" sz="2000" baseline="0" dirty="0" smtClean="0">
                          <a:effectLst/>
                        </a:rPr>
                        <a:t> DE DENGUE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aseline="0" dirty="0" smtClean="0">
                          <a:effectLst/>
                        </a:rPr>
                        <a:t>21 Notificações</a:t>
                      </a:r>
                      <a:r>
                        <a:rPr lang="pt-BR" sz="2000" dirty="0" smtClean="0">
                          <a:effectLst/>
                        </a:rPr>
                        <a:t>/ 11 Positivos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</a:tr>
              <a:tr h="5213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VISITAS  DOMICILIARES  PELOS ACEs</a:t>
                      </a:r>
                      <a:endParaRPr kumimoji="0" lang="pt-BR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3.754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</a:tr>
              <a:tr h="599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cap="all" dirty="0" smtClean="0">
                          <a:effectLst/>
                        </a:rPr>
                        <a:t>Campanha de vacinação</a:t>
                      </a:r>
                      <a:r>
                        <a:rPr lang="pt-BR" sz="2000" cap="all" baseline="0" dirty="0" smtClean="0">
                          <a:effectLst/>
                        </a:rPr>
                        <a:t> anti-rábica animal</a:t>
                      </a:r>
                      <a:endParaRPr lang="pt-BR" sz="2000" cap="all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658</a:t>
                      </a:r>
                      <a:r>
                        <a:rPr lang="pt-BR" sz="2000" baseline="0" dirty="0" smtClean="0">
                          <a:effectLst/>
                        </a:rPr>
                        <a:t> doses aplicadas</a:t>
                      </a:r>
                      <a:endParaRPr lang="pt-BR" sz="20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37802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nformações sobre o novo coronavírus (COVID-19) - Pfa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157161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2000241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 Município foi credenciado pelo Ministério da Saúde para implantação do Centro de Atendimento para Enfrentamento à COVID-19, Tipo 1, por meio da Portaria 1445 do Ministério da Saúde. Com Valor mensal para custeio de R$ 60.000,00. São realizadas despesas com locação de imóvel bem como contratação de profissionais para atuarem no atendimento a população e despesas relacionadas a manutenção.</a:t>
            </a:r>
          </a:p>
          <a:p>
            <a:pPr algn="just"/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58" y="4429132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Foram licitados exames para identificar precocemente os casos suspeitos pelo vírus, e aquisição de testes rápidos, </a:t>
            </a:r>
            <a:r>
              <a:rPr lang="pt-BR" sz="2000" dirty="0" err="1" smtClean="0"/>
              <a:t>EPIs</a:t>
            </a:r>
            <a:r>
              <a:rPr lang="pt-BR" sz="2000" dirty="0" smtClean="0"/>
              <a:t>, máscara em tecido para a população, contratação de 03 fiscais para atuarem no enfrentamento a pandemia, bem com todo o trabalho de prevenção e promoção à saúde dos profissionais e cidadãos.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600076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FORAM REALIZADOS 400 TESTES RÁPIDOS</a:t>
            </a:r>
            <a:endParaRPr lang="pt-B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nformações sobre o novo coronavírus (COVID-19) - Pfa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1571612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855546"/>
              </p:ext>
            </p:extLst>
          </p:nvPr>
        </p:nvGraphicFramePr>
        <p:xfrm>
          <a:off x="285720" y="2285992"/>
          <a:ext cx="8501122" cy="13778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741578"/>
                <a:gridCol w="37595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DESCRIÇÃO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QUANTIDADE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Exame</a:t>
                      </a:r>
                      <a:r>
                        <a:rPr lang="pt-BR" sz="2800" baseline="0" dirty="0" smtClean="0">
                          <a:effectLst/>
                        </a:rPr>
                        <a:t> PCR-RT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234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Sorologia</a:t>
                      </a:r>
                      <a:r>
                        <a:rPr lang="pt-BR" sz="2800" baseline="0" dirty="0" smtClean="0">
                          <a:effectLst/>
                        </a:rPr>
                        <a:t> IGG/IGM (COVID)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186</a:t>
                      </a:r>
                      <a:endParaRPr lang="pt-BR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00166" y="4357694"/>
            <a:ext cx="7143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VALOR GASTO NO PERIODO: </a:t>
            </a:r>
          </a:p>
          <a:p>
            <a:pPr algn="ctr"/>
            <a:r>
              <a:rPr lang="pt-BR" sz="3600" dirty="0" smtClean="0"/>
              <a:t>R$ 61.015,00</a:t>
            </a:r>
            <a:endParaRPr lang="pt-BR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nformações sobre o novo coronavírus (COVID-19) - Pf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286808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formações sobre o novo coronavírus (COVID-19) - Pfa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1214446"/>
          </a:xfrm>
          <a:prstGeom prst="rect">
            <a:avLst/>
          </a:prstGeom>
          <a:noFill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483816"/>
              </p:ext>
            </p:extLst>
          </p:nvPr>
        </p:nvGraphicFramePr>
        <p:xfrm>
          <a:off x="500034" y="2071678"/>
          <a:ext cx="8429022" cy="31535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317304"/>
                <a:gridCol w="1987331"/>
                <a:gridCol w="2124387"/>
              </a:tblGrid>
              <a:tr h="7290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02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  <a:endParaRPr lang="pt-BR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</a:tr>
              <a:tr h="996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</a:t>
                      </a:r>
                      <a:r>
                        <a:rPr lang="pt-BR" sz="1800" dirty="0" smtClean="0"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óbitos 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mulheres em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idade </a:t>
                      </a:r>
                      <a:r>
                        <a:rPr lang="pt-BR" sz="1800" dirty="0">
                          <a:effectLst/>
                        </a:rPr>
                        <a:t>fértil (10 a 49 </a:t>
                      </a:r>
                      <a:r>
                        <a:rPr lang="pt-BR" sz="1800" dirty="0" smtClean="0">
                          <a:effectLst/>
                        </a:rPr>
                        <a:t>anos)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Investigados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75%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07" marR="51507" marT="0" marB="0"/>
                </a:tc>
              </a:tr>
              <a:tr h="142757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</a:t>
                      </a:r>
                      <a:r>
                        <a:rPr lang="pt-BR" sz="1800" dirty="0" smtClean="0">
                          <a:effectLst/>
                        </a:rPr>
                        <a:t>Análise</a:t>
                      </a:r>
                      <a:endParaRPr lang="pt-B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NÃ</a:t>
                      </a:r>
                      <a:r>
                        <a:rPr lang="pt-BR" sz="1800" baseline="0" dirty="0" smtClean="0">
                          <a:effectLst/>
                        </a:rPr>
                        <a:t>O HOUVE NENHUM ÓBITO DE MULHERES EM IDADE FÉRTIL NO QUADRIMESTRE.</a:t>
                      </a:r>
                      <a:endParaRPr lang="pt-BR" sz="1800" dirty="0">
                        <a:effectLst/>
                      </a:endParaRPr>
                    </a:p>
                  </a:txBody>
                  <a:tcPr marL="51507" marR="515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21529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107227"/>
            <a:ext cx="9143998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400" b="1" dirty="0"/>
              <a:t>INDICADORES PASSIVEIS DE APURAÇÃO </a:t>
            </a:r>
            <a:r>
              <a:rPr lang="pt-BR" sz="3400" b="1" dirty="0" smtClean="0"/>
              <a:t>QUADRIMESTRAL - SISPACTO</a:t>
            </a:r>
            <a:endParaRPr lang="pt-BR" sz="3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892335"/>
              </p:ext>
            </p:extLst>
          </p:nvPr>
        </p:nvGraphicFramePr>
        <p:xfrm>
          <a:off x="857224" y="2428868"/>
          <a:ext cx="7317596" cy="274331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324760"/>
                <a:gridCol w="1556274"/>
                <a:gridCol w="1436562"/>
              </a:tblGrid>
              <a:tr h="580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 11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Resultado </a:t>
                      </a:r>
                      <a:r>
                        <a:rPr lang="pt-BR" sz="1600" dirty="0" smtClean="0">
                          <a:effectLst/>
                        </a:rPr>
                        <a:t>2º </a:t>
                      </a:r>
                      <a:r>
                        <a:rPr lang="pt-BR" sz="1600" dirty="0">
                          <a:effectLst/>
                        </a:rPr>
                        <a:t>Quadrimestre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META ANUAL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</a:tr>
              <a:tr h="1180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Razão de </a:t>
                      </a:r>
                      <a:r>
                        <a:rPr lang="pt-BR" sz="1600" dirty="0" smtClean="0">
                          <a:effectLst/>
                        </a:rPr>
                        <a:t>exames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err="1" smtClean="0">
                          <a:effectLst/>
                        </a:rPr>
                        <a:t>citopatológicos</a:t>
                      </a:r>
                      <a:r>
                        <a:rPr lang="pt-BR" sz="1600" dirty="0" smtClean="0">
                          <a:effectLst/>
                        </a:rPr>
                        <a:t> do </a:t>
                      </a:r>
                      <a:r>
                        <a:rPr lang="pt-BR" sz="1600" dirty="0">
                          <a:effectLst/>
                        </a:rPr>
                        <a:t>colo do </a:t>
                      </a:r>
                      <a:r>
                        <a:rPr lang="pt-BR" sz="1600" dirty="0" smtClean="0">
                          <a:effectLst/>
                        </a:rPr>
                        <a:t>útero em </a:t>
                      </a:r>
                      <a:r>
                        <a:rPr lang="pt-BR" sz="1600" dirty="0">
                          <a:effectLst/>
                        </a:rPr>
                        <a:t>mulheres de 25 a 64 anos </a:t>
                      </a:r>
                      <a:r>
                        <a:rPr lang="pt-BR" sz="1600" dirty="0" smtClean="0">
                          <a:effectLst/>
                        </a:rPr>
                        <a:t>na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população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residente de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determinado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local </a:t>
                      </a:r>
                      <a:r>
                        <a:rPr lang="pt-BR" sz="1600" dirty="0">
                          <a:effectLst/>
                        </a:rPr>
                        <a:t>e a população </a:t>
                      </a:r>
                      <a:r>
                        <a:rPr lang="pt-BR" sz="1600" dirty="0" smtClean="0">
                          <a:effectLst/>
                        </a:rPr>
                        <a:t>da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mesma faixa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Etária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0,065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0,30</a:t>
                      </a:r>
                      <a:endParaRPr lang="pt-B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/>
                </a:tc>
              </a:tr>
              <a:tr h="98256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Discussão e </a:t>
                      </a:r>
                      <a:r>
                        <a:rPr lang="pt-BR" sz="1600" dirty="0" smtClean="0">
                          <a:effectLst/>
                        </a:rPr>
                        <a:t>Análise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Esta</a:t>
                      </a:r>
                      <a:r>
                        <a:rPr lang="pt-BR" sz="1600" baseline="0" dirty="0" smtClean="0">
                          <a:effectLst/>
                        </a:rPr>
                        <a:t> é uma meta da  a ser cumprida pela Estratégia de Saúde da </a:t>
                      </a:r>
                      <a:r>
                        <a:rPr lang="pt-BR" sz="1600" baseline="0" dirty="0" err="1" smtClean="0">
                          <a:effectLst/>
                        </a:rPr>
                        <a:t>Familia</a:t>
                      </a:r>
                      <a:r>
                        <a:rPr lang="pt-BR" sz="1600" baseline="0" dirty="0" smtClean="0">
                          <a:effectLst/>
                        </a:rPr>
                        <a:t>,  para este ano está previsto realizar 42 exames e foram realizados 11.</a:t>
                      </a:r>
                      <a:endParaRPr lang="pt-BR" sz="1600" dirty="0">
                        <a:effectLst/>
                      </a:endParaRPr>
                    </a:p>
                  </a:txBody>
                  <a:tcPr marL="35597" marR="3559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468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730302"/>
              </p:ext>
            </p:extLst>
          </p:nvPr>
        </p:nvGraphicFramePr>
        <p:xfrm>
          <a:off x="1000100" y="1643050"/>
          <a:ext cx="7316114" cy="365789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234123"/>
                <a:gridCol w="1596587"/>
                <a:gridCol w="1485404"/>
              </a:tblGrid>
              <a:tr h="57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12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</a:tr>
              <a:tr h="127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Razão de exames de mamografia </a:t>
                      </a:r>
                      <a:r>
                        <a:rPr lang="pt-BR" sz="1800" dirty="0" smtClean="0"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rastreamento realizados em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mulheres </a:t>
                      </a:r>
                      <a:r>
                        <a:rPr lang="pt-BR" sz="1800" dirty="0">
                          <a:effectLst/>
                        </a:rPr>
                        <a:t>de 50 a 69 anos </a:t>
                      </a:r>
                      <a:r>
                        <a:rPr lang="pt-BR" sz="1800" dirty="0" smtClean="0">
                          <a:effectLst/>
                        </a:rPr>
                        <a:t>na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população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residente 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determinado </a:t>
                      </a:r>
                      <a:r>
                        <a:rPr lang="pt-BR" sz="1800" dirty="0">
                          <a:effectLst/>
                        </a:rPr>
                        <a:t>local e população </a:t>
                      </a:r>
                      <a:r>
                        <a:rPr lang="pt-BR" sz="1800" dirty="0" smtClean="0">
                          <a:effectLst/>
                        </a:rPr>
                        <a:t>da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mesma faixa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Etária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0,01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0,45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5" marR="39075" marT="0" marB="0"/>
                </a:tc>
              </a:tr>
              <a:tr h="117288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</a:t>
                      </a:r>
                      <a:r>
                        <a:rPr lang="pt-BR" sz="1800" dirty="0" smtClean="0">
                          <a:effectLst/>
                        </a:rPr>
                        <a:t>Análise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Em razão da Pandemia estes exames</a:t>
                      </a:r>
                      <a:r>
                        <a:rPr lang="pt-BR" sz="1800" baseline="0" dirty="0" smtClean="0">
                          <a:effectLst/>
                        </a:rPr>
                        <a:t> não foram agendados no período.</a:t>
                      </a:r>
                      <a:endParaRPr lang="pt-BR" sz="1800" dirty="0">
                        <a:effectLst/>
                      </a:endParaRPr>
                    </a:p>
                  </a:txBody>
                  <a:tcPr marL="39075" marR="39075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08611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4107721"/>
              </p:ext>
            </p:extLst>
          </p:nvPr>
        </p:nvGraphicFramePr>
        <p:xfrm>
          <a:off x="1500166" y="1785926"/>
          <a:ext cx="6643048" cy="410902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13935"/>
                <a:gridCol w="2213935"/>
                <a:gridCol w="2215178"/>
              </a:tblGrid>
              <a:tr h="279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13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41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</a:t>
                      </a:r>
                      <a:r>
                        <a:rPr lang="pt-BR" sz="1800" dirty="0" smtClean="0"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parto normal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no </a:t>
                      </a:r>
                      <a:r>
                        <a:rPr lang="pt-BR" sz="1800" dirty="0">
                          <a:effectLst/>
                        </a:rPr>
                        <a:t>SUS e 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Saúde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Suplementar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17,64</a:t>
                      </a:r>
                      <a:endParaRPr lang="pt-BR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27%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57" marR="66657" marT="0" marB="0"/>
                </a:tc>
              </a:tr>
              <a:tr h="139852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</a:t>
                      </a:r>
                      <a:r>
                        <a:rPr lang="pt-BR" sz="1800" dirty="0" smtClean="0">
                          <a:effectLst/>
                        </a:rPr>
                        <a:t>Análise</a:t>
                      </a:r>
                      <a:endParaRPr lang="pt-B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 redução do número de cesáreas é uma meta preconizada </a:t>
                      </a:r>
                      <a:r>
                        <a:rPr lang="pt-BR" sz="1600" dirty="0" smtClean="0">
                          <a:effectLst/>
                        </a:rPr>
                        <a:t>a</a:t>
                      </a:r>
                      <a:r>
                        <a:rPr lang="pt-BR" sz="1600" baseline="0" dirty="0" smtClean="0">
                          <a:effectLst/>
                        </a:rPr>
                        <a:t> i</a:t>
                      </a:r>
                      <a:r>
                        <a:rPr lang="pt-BR" sz="1600" dirty="0" smtClean="0">
                          <a:effectLst/>
                        </a:rPr>
                        <a:t>nternacionalmente </a:t>
                      </a:r>
                      <a:r>
                        <a:rPr lang="pt-BR" sz="1600" dirty="0">
                          <a:effectLst/>
                        </a:rPr>
                        <a:t>pela Organização Mundial de Saúde. Portanto, o percentual de parto normal é um dos indicadores que avalia a adesão dos municípios às boas práticas no parto e nascimento. Contudo, é importante lembrar que esse indicador não avalia apenas os serviços que realizam atendimento pelo SUS, mas também toda a rede </a:t>
                      </a:r>
                      <a:r>
                        <a:rPr lang="pt-BR" sz="1600" dirty="0" smtClean="0">
                          <a:effectLst/>
                        </a:rPr>
                        <a:t>suplementar</a:t>
                      </a:r>
                      <a:endParaRPr lang="pt-BR" sz="1600" dirty="0">
                        <a:effectLst/>
                      </a:endParaRPr>
                    </a:p>
                  </a:txBody>
                  <a:tcPr marL="66657" marR="6665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17090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0190" y="1268760"/>
            <a:ext cx="88360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200" b="1" dirty="0"/>
              <a:t>SECRETARIA MUNICIPAL DE </a:t>
            </a:r>
            <a:r>
              <a:rPr lang="pt-BR" sz="3200" b="1" dirty="0" smtClean="0"/>
              <a:t>SAÚDE</a:t>
            </a:r>
            <a:endParaRPr lang="pt-BR" sz="3200" dirty="0"/>
          </a:p>
          <a:p>
            <a:endParaRPr lang="pt-BR" sz="3600" dirty="0" smtClean="0"/>
          </a:p>
          <a:p>
            <a:r>
              <a:rPr lang="pt-BR" sz="3600" dirty="0" smtClean="0"/>
              <a:t>Endereço</a:t>
            </a:r>
            <a:r>
              <a:rPr lang="pt-BR" sz="3600" dirty="0"/>
              <a:t>: </a:t>
            </a:r>
            <a:r>
              <a:rPr lang="pt-BR" sz="3600" dirty="0" smtClean="0"/>
              <a:t>Rua Irineu Alves </a:t>
            </a:r>
            <a:r>
              <a:rPr lang="pt-BR" sz="3600" dirty="0"/>
              <a:t>Rabelo, nº 110 </a:t>
            </a:r>
            <a:r>
              <a:rPr lang="pt-BR" sz="3600" dirty="0" smtClean="0"/>
              <a:t>Centro</a:t>
            </a:r>
            <a:endParaRPr lang="pt-BR" sz="3600" dirty="0"/>
          </a:p>
          <a:p>
            <a:r>
              <a:rPr lang="pt-BR" sz="3600" dirty="0"/>
              <a:t>Número do CNES: 2145359</a:t>
            </a:r>
          </a:p>
          <a:p>
            <a:r>
              <a:rPr lang="pt-BR" sz="3600" u="sng" dirty="0"/>
              <a:t>Telefone: (34) 3245-2530</a:t>
            </a:r>
            <a:endParaRPr lang="pt-BR" sz="3600" dirty="0"/>
          </a:p>
          <a:p>
            <a:r>
              <a:rPr lang="pt-BR" sz="3600" dirty="0" err="1"/>
              <a:t>Ipiaçu</a:t>
            </a:r>
            <a:r>
              <a:rPr lang="pt-BR" sz="3600" dirty="0"/>
              <a:t>-MG | 38.490-000</a:t>
            </a:r>
          </a:p>
          <a:p>
            <a:r>
              <a:rPr lang="pt-BR" sz="3600" dirty="0"/>
              <a:t>E-mail: </a:t>
            </a:r>
            <a:r>
              <a:rPr lang="pt-BR" sz="3600" u="sng" dirty="0">
                <a:hlinkClick r:id="rId3"/>
              </a:rPr>
              <a:t>saude@indianopolis.mg.gov.br</a:t>
            </a:r>
            <a:r>
              <a:rPr lang="pt-BR" sz="3600" b="1" dirty="0"/>
              <a:t>.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375" y="476672"/>
            <a:ext cx="843210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DADOS DE IDENTIFICAÇÃO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2445796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1146087"/>
              </p:ext>
            </p:extLst>
          </p:nvPr>
        </p:nvGraphicFramePr>
        <p:xfrm>
          <a:off x="1428728" y="1501946"/>
          <a:ext cx="6870283" cy="531731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41696"/>
                <a:gridCol w="1986701"/>
                <a:gridCol w="2041886"/>
              </a:tblGrid>
              <a:tr h="699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Número </a:t>
                      </a:r>
                      <a:r>
                        <a:rPr lang="pt-BR" sz="1800" dirty="0" smtClean="0"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Óbitos </a:t>
                      </a:r>
                      <a:r>
                        <a:rPr lang="pt-BR" sz="1800" dirty="0">
                          <a:effectLst/>
                        </a:rPr>
                        <a:t>maternos </a:t>
                      </a:r>
                      <a:r>
                        <a:rPr lang="pt-BR" sz="1800" dirty="0" smtClean="0">
                          <a:effectLst/>
                        </a:rPr>
                        <a:t>em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determinado </a:t>
                      </a:r>
                      <a:r>
                        <a:rPr lang="pt-BR" sz="1800" dirty="0">
                          <a:effectLst/>
                        </a:rPr>
                        <a:t>período e </a:t>
                      </a:r>
                      <a:r>
                        <a:rPr lang="pt-BR" sz="1800" dirty="0" smtClean="0">
                          <a:effectLst/>
                        </a:rPr>
                        <a:t>local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de </a:t>
                      </a:r>
                      <a:r>
                        <a:rPr lang="pt-BR" sz="1800" dirty="0">
                          <a:effectLst/>
                        </a:rPr>
                        <a:t>residência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1800" dirty="0" smtClean="0">
                          <a:effectLst/>
                        </a:rPr>
                        <a:t>1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777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Análise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 Óbito Materno é a morte de uma mulher durante a gestação ou até 42 dias após o término da gestação, independentemente da duração da gravidez. É causada por qualquer fator relacionado ou agravado pela gravidez ou por medidas tomadas em relação a ela. Não é considerada morte materna a que é provocada por fatores acidentais.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3102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4910217"/>
              </p:ext>
            </p:extLst>
          </p:nvPr>
        </p:nvGraphicFramePr>
        <p:xfrm>
          <a:off x="107502" y="1362259"/>
          <a:ext cx="8822215" cy="47087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40189"/>
                <a:gridCol w="2940189"/>
                <a:gridCol w="2941837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17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  <a:endParaRPr lang="pt-BR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Cobertura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populacional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estimada </a:t>
                      </a:r>
                      <a:r>
                        <a:rPr lang="pt-BR" sz="1800" dirty="0">
                          <a:effectLst/>
                        </a:rPr>
                        <a:t>pelas equipes </a:t>
                      </a:r>
                      <a:r>
                        <a:rPr lang="pt-BR" sz="1800" dirty="0" smtClean="0">
                          <a:effectLst/>
                        </a:rPr>
                        <a:t>de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Atenção </a:t>
                      </a:r>
                      <a:r>
                        <a:rPr lang="pt-BR" sz="1800" dirty="0">
                          <a:effectLst/>
                        </a:rPr>
                        <a:t>Básica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100</a:t>
                      </a:r>
                      <a:endParaRPr lang="pt-BR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1800" dirty="0" smtClean="0">
                          <a:effectLst/>
                        </a:rPr>
                        <a:t>100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Análise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 indicador de Cobertura populacional estimada pelas equipes de Atenção Básica atualmente é utilizado para o monitoramento do acesso aos serviços de Atenção Básica, com vistas ao fortalecimento do planejamento do Sistema Único de Saúde (SUS). Este indicador considera a centralidade da Atenção Básica no SUS, com a proposta de constituir-se como ordenadora do cuidado nos sistemas </a:t>
                      </a:r>
                      <a:r>
                        <a:rPr lang="pt-BR" sz="1800" dirty="0" err="1">
                          <a:effectLst/>
                        </a:rPr>
                        <a:t>locorregionais</a:t>
                      </a:r>
                      <a:r>
                        <a:rPr lang="pt-BR" sz="1800" dirty="0">
                          <a:effectLst/>
                        </a:rPr>
                        <a:t> de Saúde e eixo estruturante de programas e projetos; além de favorecer a capacidade resolutiva e os processos de </a:t>
                      </a:r>
                      <a:r>
                        <a:rPr lang="pt-BR" sz="1800" dirty="0" err="1">
                          <a:effectLst/>
                        </a:rPr>
                        <a:t>territorialização</a:t>
                      </a:r>
                      <a:r>
                        <a:rPr lang="pt-BR" sz="1800" dirty="0">
                          <a:effectLst/>
                        </a:rPr>
                        <a:t> e regionalização em saúde.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11327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7003716"/>
              </p:ext>
            </p:extLst>
          </p:nvPr>
        </p:nvGraphicFramePr>
        <p:xfrm>
          <a:off x="857223" y="1571612"/>
          <a:ext cx="7715304" cy="37266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571288"/>
                <a:gridCol w="2571288"/>
                <a:gridCol w="257272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19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Cobertura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populacional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estimada </a:t>
                      </a:r>
                      <a:r>
                        <a:rPr lang="pt-BR" sz="1800" dirty="0">
                          <a:effectLst/>
                        </a:rPr>
                        <a:t>de saúde bucal </a:t>
                      </a:r>
                      <a:r>
                        <a:rPr lang="pt-BR" sz="1800" dirty="0" smtClean="0">
                          <a:effectLst/>
                        </a:rPr>
                        <a:t>na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Atenção </a:t>
                      </a:r>
                      <a:r>
                        <a:rPr lang="pt-BR" sz="1800" dirty="0">
                          <a:effectLst/>
                        </a:rPr>
                        <a:t>Básica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100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100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Este indicador possibilita medir a ampliação de acesso a serviços de saúde bucal na população no âmbito da atenção  básica. Hoje o município conta com 100% de cobertura de  equipe de saúde bucal, na estratégia saúde da família, e ainda conta um profissional odontólogo atendendo urgências e emergências.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8471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76449"/>
            <a:ext cx="91439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/>
              <a:t>INDICADORES PASSIVEIS DE APURAÇÃO </a:t>
            </a:r>
            <a:r>
              <a:rPr lang="pt-BR" sz="3600" b="1" dirty="0" smtClean="0"/>
              <a:t>QUADRIMESTRAL - SISPACTO</a:t>
            </a:r>
            <a:endParaRPr lang="pt-BR" sz="3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0069403"/>
              </p:ext>
            </p:extLst>
          </p:nvPr>
        </p:nvGraphicFramePr>
        <p:xfrm>
          <a:off x="251518" y="1484784"/>
          <a:ext cx="8606763" cy="372503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68385"/>
                <a:gridCol w="2868385"/>
                <a:gridCol w="2869993"/>
              </a:tblGrid>
              <a:tr h="386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22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Resultado 2º Quadrimestre</a:t>
                      </a:r>
                      <a:endParaRPr lang="pt-BR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Meta Anual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</a:tr>
              <a:tr h="798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Número de ciclos que atingiram mínimo de 80% de cobertura de imóveis visitados para controle vetorial da dengue.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2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</a:tr>
              <a:tr h="115834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Discussão e Análise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1800" dirty="0" smtClean="0">
                          <a:effectLst/>
                        </a:rPr>
                        <a:t>O </a:t>
                      </a:r>
                      <a:r>
                        <a:rPr lang="pt-BR" sz="1800" dirty="0">
                          <a:effectLst/>
                        </a:rPr>
                        <a:t>Município possui os dados referentes ao indicador aqui tratado, registrados </a:t>
                      </a:r>
                      <a:r>
                        <a:rPr lang="pt-BR" sz="1800" dirty="0" smtClean="0">
                          <a:effectLst/>
                        </a:rPr>
                        <a:t>no </a:t>
                      </a:r>
                      <a:r>
                        <a:rPr lang="pt-BR" sz="1800" dirty="0">
                          <a:effectLst/>
                        </a:rPr>
                        <a:t>SISPNCD, ou em planilhas </a:t>
                      </a:r>
                      <a:r>
                        <a:rPr lang="pt-BR" sz="1800" dirty="0" smtClean="0">
                          <a:effectLst/>
                        </a:rPr>
                        <a:t>próprias</a:t>
                      </a:r>
                      <a:r>
                        <a:rPr lang="pt-BR" sz="1800" dirty="0">
                          <a:effectLst/>
                        </a:rPr>
                        <a:t>, formatadas para a identificação das visitas domiciliares realizadas, por ciclo. O Município tem cumprindo este indicador em todos os quadrimestres.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73924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548680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b="1" dirty="0" smtClean="0"/>
              <a:t>VIGILÂNCIA EM SAÚDE</a:t>
            </a:r>
            <a:endParaRPr lang="pt-BR" sz="28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0800000" flipV="1">
            <a:off x="0" y="353448"/>
            <a:ext cx="9143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/>
              <a:t>AUDITORIAS REALIZADAS NO PERÍODO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227072" y="16288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O município está sendo auditado?</a:t>
            </a:r>
          </a:p>
          <a:p>
            <a:r>
              <a:rPr lang="pt-BR" sz="4000" dirty="0"/>
              <a:t>(  X ) NÃO</a:t>
            </a:r>
          </a:p>
          <a:p>
            <a:r>
              <a:rPr lang="pt-BR" sz="4000" dirty="0"/>
              <a:t>(     )  SIM</a:t>
            </a:r>
          </a:p>
        </p:txBody>
      </p:sp>
    </p:spTree>
    <p:extLst>
      <p:ext uri="{BB962C8B-B14F-4D97-AF65-F5344CB8AC3E}">
        <p14:creationId xmlns:p14="http://schemas.microsoft.com/office/powerpoint/2010/main" xmlns="" val="3500648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" y="386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1691680" y="1575912"/>
            <a:ext cx="7236296" cy="3149232"/>
          </a:xfrm>
          <a:prstGeom prst="rect">
            <a:avLst/>
          </a:prstGeo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  <a:scene3d>
              <a:camera prst="perspectiveHeroicExtremeRightFacing"/>
              <a:lightRig rig="soft" dir="t"/>
            </a:scene3d>
            <a:sp3d prstMaterial="softEdge">
              <a:bevelT w="25400" h="254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5400" dirty="0" smtClean="0">
                <a:solidFill>
                  <a:schemeClr val="tx1"/>
                </a:solidFill>
              </a:rPr>
              <a:t>CUSTEIO DOS SERVIÇOS DE SAÚDE DO  MUNICÍPIO</a:t>
            </a:r>
            <a:endParaRPr lang="pt-B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9877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549353"/>
              </p:ext>
            </p:extLst>
          </p:nvPr>
        </p:nvGraphicFramePr>
        <p:xfrm>
          <a:off x="233569" y="1412776"/>
          <a:ext cx="8658911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5672"/>
                <a:gridCol w="3603239"/>
              </a:tblGrid>
              <a:tr h="491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Receitas que financiam a saúde arrecadada no </a:t>
                      </a:r>
                      <a:r>
                        <a:rPr lang="pt-BR" sz="3200" dirty="0" smtClean="0">
                          <a:effectLst/>
                        </a:rPr>
                        <a:t>período</a:t>
                      </a:r>
                      <a:r>
                        <a:rPr lang="pt-BR" sz="3200" baseline="0" dirty="0" smtClean="0">
                          <a:effectLst/>
                        </a:rPr>
                        <a:t> (base de cálculo)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R</a:t>
                      </a:r>
                      <a:r>
                        <a:rPr lang="pt-BR" sz="3200" dirty="0" smtClean="0">
                          <a:effectLst/>
                        </a:rPr>
                        <a:t>$ </a:t>
                      </a:r>
                      <a:r>
                        <a:rPr lang="pt-BR" sz="3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21.506.352,46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6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Despesas de acordo com a legislação a ser aplicada 15% 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R</a:t>
                      </a:r>
                      <a:r>
                        <a:rPr lang="pt-BR" sz="3200" dirty="0" smtClean="0">
                          <a:effectLst/>
                        </a:rPr>
                        <a:t>$ 3.225,952,86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Despesas liquidadas no período com ASPS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</a:rPr>
                        <a:t>R</a:t>
                      </a:r>
                      <a:r>
                        <a:rPr lang="pt-BR" sz="3200" dirty="0" smtClean="0">
                          <a:effectLst/>
                        </a:rPr>
                        <a:t>$ </a:t>
                      </a:r>
                      <a:r>
                        <a:rPr lang="pt-BR" sz="3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4.388.167,66</a:t>
                      </a:r>
                      <a:endParaRPr lang="pt-BR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8606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SIOPS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5026" y="71626"/>
            <a:ext cx="889248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DEMONSTRATIVO DA LEI DE RESPONSABILIDADE FISCAL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23854179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3408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t-BR" dirty="0" smtClean="0"/>
              <a:t>DESPESAS COM SAÚDE ATÉ O 2º QUADRIMESTRE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8365" y="1742843"/>
            <a:ext cx="7848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DESPESAS COM SAÚDE:</a:t>
            </a:r>
            <a:endParaRPr lang="pt-BR" sz="36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" y="386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2233" y="3136952"/>
            <a:ext cx="78488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ÍNDICE APLICADO: 20,40</a:t>
            </a:r>
            <a:r>
              <a:rPr lang="pt-BR" sz="3600" dirty="0" smtClean="0"/>
              <a:t>%</a:t>
            </a:r>
            <a:endParaRPr lang="pt-BR" sz="3600" dirty="0"/>
          </a:p>
        </p:txBody>
      </p:sp>
      <p:sp>
        <p:nvSpPr>
          <p:cNvPr id="13" name="Seta para baixo 12"/>
          <p:cNvSpPr/>
          <p:nvPr/>
        </p:nvSpPr>
        <p:spPr>
          <a:xfrm>
            <a:off x="4115259" y="2492896"/>
            <a:ext cx="484632" cy="489204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9411" y="4025205"/>
            <a:ext cx="8640960" cy="261610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 MUNICÍPIO INVESTIU EM SAÚDE MAIS DE 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R$ 1.162.214,80</a:t>
            </a:r>
          </a:p>
          <a:p>
            <a:pPr algn="ctr"/>
            <a:r>
              <a:rPr lang="pt-BR" sz="4000" dirty="0" smtClean="0"/>
              <a:t>DO LIMITE CONSTITUCIONAL (15%)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9320189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" y="386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5" y="116632"/>
            <a:ext cx="7416823" cy="1008112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3200" b="1" dirty="0" smtClean="0"/>
              <a:t>RECURSOS VINCULADOS RECEBIDOS DA UNIÃO.</a:t>
            </a:r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endParaRPr lang="pt-BR" sz="24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0" y="1150680"/>
            <a:ext cx="4211960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/>
              <a:t>CUSTEIO: R$ </a:t>
            </a:r>
            <a:r>
              <a:rPr lang="pt-BR" sz="2400" b="1" dirty="0" smtClean="0"/>
              <a:t>2.389.628,59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4464496" y="1150680"/>
            <a:ext cx="4679504" cy="86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/>
              <a:t>INVESTIMENTO:R$ </a:t>
            </a:r>
            <a:r>
              <a:rPr lang="pt-BR" sz="2400" b="1" dirty="0" smtClean="0"/>
              <a:t>29.092,64</a:t>
            </a:r>
            <a:endParaRPr lang="pt-BR" sz="24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18913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" y="386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5" y="116632"/>
            <a:ext cx="7416823" cy="1008112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2800" b="1" dirty="0" smtClean="0"/>
              <a:t>RECURSOS VINCULADOS RECEBIDOS DO ESTADO POR RESOLUÇÕES</a:t>
            </a:r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endParaRPr lang="pt-BR" sz="24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642910" y="1357298"/>
            <a:ext cx="757242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7.165, DE 20 DE JULHO DE 2020</a:t>
            </a:r>
            <a:endParaRPr lang="pt-BR" dirty="0" smtClean="0"/>
          </a:p>
          <a:p>
            <a:pPr algn="just"/>
            <a:r>
              <a:rPr lang="pt-BR" dirty="0" smtClean="0"/>
              <a:t>Estabelece em caráter extraordinário, o repasse de incentivo financeiro para o custeio das ações e serviços de saúde, no âmbito de Atenção Primária à saúde, para o enfrentamento ao COVID-19.</a:t>
            </a:r>
          </a:p>
          <a:p>
            <a:pPr algn="just"/>
            <a:r>
              <a:rPr lang="pt-BR" b="1" dirty="0" smtClean="0"/>
              <a:t>Valor: R$ 27.000,00 (PROGRAMA)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3714752"/>
            <a:ext cx="7572428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7.166, DE 20 DE JULHO DE 2020</a:t>
            </a:r>
            <a:endParaRPr lang="pt-BR" dirty="0" smtClean="0"/>
          </a:p>
          <a:p>
            <a:r>
              <a:rPr lang="pt-BR" dirty="0" smtClean="0"/>
              <a:t>Estabelece o repasse extraordinário de incentivo financeiro para o custeio das ações e serviços de saúde no enfrentamento ao COVID-19, no âmbito da Atenção Primária à Saúde, para as populações em situação de maior vulnerabilidade em saúde.</a:t>
            </a:r>
          </a:p>
          <a:p>
            <a:r>
              <a:rPr lang="pt-BR" b="1" dirty="0" smtClean="0"/>
              <a:t>Valor: R$ 4.350,00 (PROGRAMA)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44008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0190" y="1268760"/>
            <a:ext cx="88360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200" b="1" dirty="0"/>
              <a:t>FUNDO MUNICIPAL DE </a:t>
            </a:r>
            <a:r>
              <a:rPr lang="pt-BR" sz="3200" b="1" dirty="0" smtClean="0"/>
              <a:t>SÁUDE</a:t>
            </a:r>
          </a:p>
          <a:p>
            <a:pPr lvl="1" algn="ctr"/>
            <a:endParaRPr lang="pt-BR" sz="3200" dirty="0"/>
          </a:p>
          <a:p>
            <a:r>
              <a:rPr lang="pt-BR" sz="3600" b="1" dirty="0"/>
              <a:t>Instrumento legal de Criação do FMS: </a:t>
            </a:r>
            <a:endParaRPr lang="pt-BR" sz="3600" dirty="0"/>
          </a:p>
          <a:p>
            <a:r>
              <a:rPr lang="pt-BR" sz="3600" b="1" dirty="0"/>
              <a:t>CNPJ: </a:t>
            </a:r>
            <a:r>
              <a:rPr lang="pt-BR" sz="3600" dirty="0" smtClean="0"/>
              <a:t>13.228.565/0001-72</a:t>
            </a:r>
            <a:endParaRPr lang="pt-BR" sz="3600" dirty="0"/>
          </a:p>
          <a:p>
            <a:r>
              <a:rPr lang="pt-BR" sz="3600" b="1" dirty="0"/>
              <a:t>Natureza Jurídica: </a:t>
            </a:r>
            <a:r>
              <a:rPr lang="pt-BR" sz="3600" dirty="0"/>
              <a:t>120-1 - Fundo Público </a:t>
            </a:r>
          </a:p>
          <a:p>
            <a:r>
              <a:rPr lang="pt-BR" sz="3600" b="1" dirty="0"/>
              <a:t>Nome do Gestor do FMS</a:t>
            </a:r>
            <a:r>
              <a:rPr lang="pt-BR" sz="3600" dirty="0"/>
              <a:t>: </a:t>
            </a:r>
            <a:r>
              <a:rPr lang="pt-BR" sz="3600" dirty="0" err="1"/>
              <a:t>Marivânia</a:t>
            </a:r>
            <a:r>
              <a:rPr lang="pt-BR" sz="3600" dirty="0"/>
              <a:t> Márcia Borges </a:t>
            </a:r>
            <a:r>
              <a:rPr lang="pt-BR" sz="3600" dirty="0" smtClean="0"/>
              <a:t>Amaro</a:t>
            </a:r>
          </a:p>
          <a:p>
            <a:r>
              <a:rPr lang="pt-BR" sz="3600" dirty="0" smtClean="0"/>
              <a:t>Data da Posse: 16/11/2018</a:t>
            </a:r>
            <a:endParaRPr lang="pt-BR" sz="3600" dirty="0"/>
          </a:p>
          <a:p>
            <a:pPr lvl="1"/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375" y="476672"/>
            <a:ext cx="843210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DADOS DE IDENTIFICAÇÃO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915265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500042"/>
            <a:ext cx="728667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7.134, DE 17 DE JUNHO DE 2020</a:t>
            </a:r>
            <a:endParaRPr lang="pt-BR" dirty="0" smtClean="0"/>
          </a:p>
          <a:p>
            <a:pPr algn="just"/>
            <a:r>
              <a:rPr lang="pt-BR" dirty="0" smtClean="0"/>
              <a:t>Autoriza o repasse de recursos financeiros de investimento da Secretaria de Estado de Saúde a municípios, destinados a aquisição de veículos para a expansão e consolidação do Sistema Único de Saúde (SUS).</a:t>
            </a:r>
          </a:p>
          <a:p>
            <a:pPr algn="just"/>
            <a:r>
              <a:rPr lang="pt-BR" b="1" dirty="0" smtClean="0"/>
              <a:t>Valor: R$ 55.000,00</a:t>
            </a:r>
          </a:p>
          <a:p>
            <a:pPr algn="just"/>
            <a:r>
              <a:rPr lang="pt-BR" b="1" dirty="0" smtClean="0"/>
              <a:t>Deputado: Raul Belém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2910" y="3429000"/>
            <a:ext cx="735811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6.821, DE 30 DE AGOSTO DE 2018</a:t>
            </a:r>
            <a:endParaRPr lang="pt-BR" dirty="0" smtClean="0"/>
          </a:p>
          <a:p>
            <a:pPr algn="just"/>
            <a:r>
              <a:rPr lang="pt-BR" dirty="0" smtClean="0"/>
              <a:t>Dispõe sobre a transferência de recursos financeiros de investimento da Secretaria de Estado de Saúde a municípios, destinados a aquisição de veículos para a expansão e consolidação do Sistema Único de Saúde (SUS).</a:t>
            </a:r>
          </a:p>
          <a:p>
            <a:pPr algn="just"/>
            <a:r>
              <a:rPr lang="pt-BR" b="1" dirty="0" smtClean="0"/>
              <a:t>Valor: R$ 45.000,00</a:t>
            </a:r>
          </a:p>
          <a:p>
            <a:pPr algn="just"/>
            <a:r>
              <a:rPr lang="pt-BR" b="1" dirty="0" smtClean="0"/>
              <a:t>Deputado: Bosco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8662" y="571480"/>
            <a:ext cx="735811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7.176, DE 31 DE JULHO DE 2020</a:t>
            </a:r>
            <a:endParaRPr lang="pt-BR" dirty="0" smtClean="0"/>
          </a:p>
          <a:p>
            <a:r>
              <a:rPr lang="pt-BR" dirty="0" smtClean="0"/>
              <a:t>Autoriza o repasse de recursos financeiros para reforço do custeio das ações e serviços de saúde e de estabelecimentos de saúde e municípios de Minas Gerais que menciona.</a:t>
            </a:r>
          </a:p>
          <a:p>
            <a:r>
              <a:rPr lang="pt-BR" b="1" dirty="0" smtClean="0"/>
              <a:t>Valor: R$ 60.000,00</a:t>
            </a:r>
          </a:p>
          <a:p>
            <a:r>
              <a:rPr lang="pt-BR" b="1" dirty="0" smtClean="0"/>
              <a:t>Deputado: </a:t>
            </a:r>
            <a:r>
              <a:rPr lang="pt-BR" b="1" dirty="0" err="1" smtClean="0"/>
              <a:t>Doorgal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8662" y="3143248"/>
            <a:ext cx="7358114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7.156, DE 15 DE JULHO DE 2020</a:t>
            </a:r>
            <a:endParaRPr lang="pt-BR" dirty="0" smtClean="0"/>
          </a:p>
          <a:p>
            <a:pPr algn="just"/>
            <a:r>
              <a:rPr lang="pt-BR" dirty="0" smtClean="0"/>
              <a:t>Autoriza o repasse de recursos financeiros para reforço do custeio das ações e serviços de saúde de estabelecimentos de saúde e municípios de Minas Gerais que menciona.</a:t>
            </a:r>
          </a:p>
          <a:p>
            <a:pPr algn="just"/>
            <a:r>
              <a:rPr lang="pt-BR" b="1" dirty="0" smtClean="0"/>
              <a:t>Valor: R$ 30.000,00 (aquisição de medicamentos)</a:t>
            </a:r>
          </a:p>
          <a:p>
            <a:pPr algn="just"/>
            <a:r>
              <a:rPr lang="pt-BR" b="1" dirty="0" smtClean="0"/>
              <a:t>Deputado: Luiz Humberto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348" y="214290"/>
            <a:ext cx="7786742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7.156, DE 15 DE JULHO DE 2020</a:t>
            </a:r>
            <a:endParaRPr lang="pt-BR" dirty="0" smtClean="0"/>
          </a:p>
          <a:p>
            <a:pPr algn="just"/>
            <a:r>
              <a:rPr lang="pt-BR" dirty="0" smtClean="0"/>
              <a:t>Autoriza o repasse de recursos financeiros para reforço do custeio das ações e serviços de saúde de estabelecimentos de saúde e municípios de Minas Gerais que menciona.</a:t>
            </a:r>
          </a:p>
          <a:p>
            <a:pPr algn="just"/>
            <a:r>
              <a:rPr lang="pt-BR" b="1" dirty="0" smtClean="0"/>
              <a:t>Valor: R$ 70.000,00</a:t>
            </a:r>
          </a:p>
          <a:p>
            <a:pPr algn="just"/>
            <a:r>
              <a:rPr lang="pt-BR" b="1" dirty="0" smtClean="0"/>
              <a:t>Deputado: Luiz Humberto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2357430"/>
            <a:ext cx="785818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7.097, DE 8 DE MAIO DE 2020</a:t>
            </a:r>
            <a:endParaRPr lang="pt-BR" dirty="0" smtClean="0"/>
          </a:p>
          <a:p>
            <a:r>
              <a:rPr lang="pt-BR" dirty="0" smtClean="0"/>
              <a:t>Autoriza o repasse de recursos financeiros para reforço do custeio das ações e serviços de saúde e de estabelecimentos de saúde e municípios de Minas Gerais que menciona.</a:t>
            </a:r>
          </a:p>
          <a:p>
            <a:r>
              <a:rPr lang="pt-BR" b="1" dirty="0" smtClean="0"/>
              <a:t>Valor: R$ 100.000,00</a:t>
            </a:r>
          </a:p>
          <a:p>
            <a:r>
              <a:rPr lang="pt-BR" b="1" dirty="0" smtClean="0"/>
              <a:t>Deputado: </a:t>
            </a:r>
            <a:r>
              <a:rPr lang="pt-BR" b="1" dirty="0" err="1" smtClean="0"/>
              <a:t>Elismar</a:t>
            </a:r>
            <a:r>
              <a:rPr lang="pt-BR" b="1" dirty="0" smtClean="0"/>
              <a:t> </a:t>
            </a:r>
            <a:r>
              <a:rPr lang="pt-BR" b="1" dirty="0" err="1" smtClean="0"/>
              <a:t>Pradro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4500570"/>
            <a:ext cx="7929618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RESOLUÇÃO SES/MG N</a:t>
            </a:r>
            <a:r>
              <a:rPr lang="pt-BR" b="1" baseline="30000" dirty="0" smtClean="0"/>
              <a:t>O</a:t>
            </a:r>
            <a:r>
              <a:rPr lang="pt-BR" b="1" dirty="0" smtClean="0"/>
              <a:t> 7.097, DE 8 DE MAIO DE 2020</a:t>
            </a:r>
            <a:endParaRPr lang="pt-BR" dirty="0" smtClean="0"/>
          </a:p>
          <a:p>
            <a:r>
              <a:rPr lang="pt-BR" dirty="0" smtClean="0"/>
              <a:t>Autoriza o repasse de recursos financeiros para reforço do custeio das ações e serviços de saúde e de estabelecimentos de saúde e municípios de Minas Gerais que menciona.</a:t>
            </a:r>
          </a:p>
          <a:p>
            <a:r>
              <a:rPr lang="pt-BR" b="1" dirty="0" smtClean="0"/>
              <a:t>Valor: R$ 60.000,00 </a:t>
            </a:r>
          </a:p>
          <a:p>
            <a:r>
              <a:rPr lang="pt-BR" b="1" dirty="0" smtClean="0"/>
              <a:t>Deputado: </a:t>
            </a:r>
            <a:r>
              <a:rPr lang="pt-BR" b="1" dirty="0" err="1" smtClean="0"/>
              <a:t>Noraldino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00100" y="1285860"/>
            <a:ext cx="7429552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TOTAL RECEBIDO DA SECRETARIA DE ESTADO DA SAÚDE DE MINAS GERAIS POR MEIO DE RESOLUÇÕES</a:t>
            </a:r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R$ 451.350,00</a:t>
            </a:r>
            <a:endParaRPr lang="pt-BR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42860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REFORMA E ADAPTAÇÃO DA UNIDADE MISTA DE SAÚDE BATISTA NAVES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2357430"/>
            <a:ext cx="7429552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PREVISÃO PARA EXECUÇÃO DA OBRA: 1.200.000,00</a:t>
            </a:r>
          </a:p>
          <a:p>
            <a:pPr algn="ctr"/>
            <a:r>
              <a:rPr lang="pt-BR" sz="2400" dirty="0" smtClean="0"/>
              <a:t>R$ 500.000,00 (RECURSOS PRÓPRIOS)</a:t>
            </a:r>
          </a:p>
          <a:p>
            <a:pPr algn="ctr"/>
            <a:r>
              <a:rPr lang="pt-BR" sz="2400" dirty="0" smtClean="0"/>
              <a:t>R$ 700.000,00 (BDMG)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596" y="4572008"/>
            <a:ext cx="8501122" cy="11387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400" dirty="0" smtClean="0"/>
              <a:t>MEDIÇÕES DE EXECUÇÃO ATÉ 30/11/2020: R$ 191.802,64</a:t>
            </a:r>
            <a:endParaRPr lang="pt-BR" sz="3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4631" y="1268760"/>
            <a:ext cx="7698634" cy="1224136"/>
          </a:xfrm>
        </p:spPr>
        <p:txBody>
          <a:bodyPr>
            <a:noAutofit/>
          </a:bodyPr>
          <a:lstStyle/>
          <a:p>
            <a:pPr algn="ctr"/>
            <a:r>
              <a:rPr lang="pt-BR" sz="8000" dirty="0" smtClean="0"/>
              <a:t/>
            </a:r>
            <a:br>
              <a:rPr lang="pt-BR" sz="8000" dirty="0" smtClean="0"/>
            </a:br>
            <a:r>
              <a:rPr lang="pt-BR" sz="8000" dirty="0" smtClean="0"/>
              <a:t/>
            </a:r>
            <a:br>
              <a:rPr lang="pt-BR" sz="8000" dirty="0" smtClean="0"/>
            </a:br>
            <a:endParaRPr lang="pt-BR" sz="6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24924" y="1192213"/>
            <a:ext cx="6858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 smtClean="0"/>
          </a:p>
          <a:p>
            <a:pPr algn="ctr"/>
            <a:endParaRPr lang="pt-BR" sz="2000" dirty="0" smtClean="0"/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156548"/>
              </p:ext>
            </p:extLst>
          </p:nvPr>
        </p:nvGraphicFramePr>
        <p:xfrm>
          <a:off x="3131840" y="563480"/>
          <a:ext cx="2754560" cy="2242349"/>
        </p:xfrm>
        <a:graphic>
          <a:graphicData uri="http://schemas.openxmlformats.org/presentationml/2006/ole">
            <p:oleObj spid="_x0000_s3143" r:id="rId3" imgW="1895238" imgH="2429214" progId="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1500166" y="4643446"/>
            <a:ext cx="62872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0" algn="ctr">
              <a:lnSpc>
                <a:spcPct val="115000"/>
              </a:lnSpc>
              <a:spcAft>
                <a:spcPts val="0"/>
              </a:spcAft>
            </a:pPr>
            <a:endParaRPr lang="pt-BR" sz="2400" dirty="0" smtClean="0"/>
          </a:p>
          <a:p>
            <a:pPr marR="228600" algn="ctr">
              <a:lnSpc>
                <a:spcPct val="115000"/>
              </a:lnSpc>
              <a:spcAft>
                <a:spcPts val="0"/>
              </a:spcAft>
            </a:pPr>
            <a:r>
              <a:rPr lang="pt-BR" sz="2400" dirty="0" err="1" smtClean="0"/>
              <a:t>Marivânia</a:t>
            </a:r>
            <a:r>
              <a:rPr lang="pt-BR" sz="2400" dirty="0" smtClean="0"/>
              <a:t> Márcia Borges Amaro</a:t>
            </a:r>
            <a:endParaRPr lang="pt-BR" sz="2400" dirty="0"/>
          </a:p>
          <a:p>
            <a:pPr marR="228600" algn="ctr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/>
              <a:t>SECRETÁRIA </a:t>
            </a:r>
            <a:r>
              <a:rPr lang="pt-BR" sz="2400" dirty="0"/>
              <a:t>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71670" y="39290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OBRIGADA</a:t>
            </a:r>
            <a:endParaRPr lang="pt-BR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55576" y="1268760"/>
            <a:ext cx="893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600" dirty="0" smtClean="0"/>
              <a:t>A Secretaria Municipal de Saúde possui todos os instrumentos de gestão aprovados pelo Conselho Municipal de Saúde</a:t>
            </a:r>
          </a:p>
          <a:p>
            <a:pPr lvl="1"/>
            <a:endParaRPr lang="pt-BR" sz="3600" dirty="0" smtClean="0"/>
          </a:p>
          <a:p>
            <a:pPr marL="1028700" lvl="1" indent="-571500">
              <a:buFont typeface="Wingdings" pitchFamily="2" charset="2"/>
              <a:buChar char="q"/>
            </a:pPr>
            <a:r>
              <a:rPr lang="pt-BR" sz="3600" dirty="0" smtClean="0"/>
              <a:t>Plano Municipal de Saúde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pt-BR" sz="3600" dirty="0" smtClean="0"/>
              <a:t>Relatório Anual de Gestão 2019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pt-BR" sz="3600" dirty="0" smtClean="0"/>
              <a:t>Programação Anual de Saúde 2020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375" y="476672"/>
            <a:ext cx="843210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DADOS DE IDENTIFICAÇÃO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464993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11080" y="332656"/>
            <a:ext cx="421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/>
              <a:t>2º</a:t>
            </a:r>
          </a:p>
          <a:p>
            <a:pPr algn="ctr"/>
            <a:r>
              <a:rPr lang="pt-BR" sz="4800" b="1" dirty="0" smtClean="0"/>
              <a:t>Relatório Detalhado do Quadrimestre Anterior</a:t>
            </a:r>
          </a:p>
          <a:p>
            <a:pPr algn="ctr"/>
            <a:r>
              <a:rPr lang="pt-BR" sz="4800" b="1" dirty="0" smtClean="0"/>
              <a:t>Maio a Agosto</a:t>
            </a:r>
          </a:p>
          <a:p>
            <a:pPr algn="ctr"/>
            <a:r>
              <a:rPr lang="pt-BR" sz="4800" b="1" dirty="0" smtClean="0"/>
              <a:t>2020.</a:t>
            </a:r>
            <a:endParaRPr lang="pt-BR" sz="48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9675" cy="66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85911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sultado de imagem para TODOS USAM 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Resultado de imagem para TODOS USAM 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09717" y="7937"/>
            <a:ext cx="8432105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2800" b="1" dirty="0"/>
              <a:t>TIPO DE ESTABELECIMENTO E TIPO DE ADMINISTRAÇÃO (FONTE: SCNES)</a:t>
            </a:r>
            <a:endParaRPr lang="pt-BR" sz="28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58" y="1114445"/>
            <a:ext cx="8988425" cy="349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32216"/>
            <a:ext cx="8988425" cy="222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26310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7158" y="214290"/>
            <a:ext cx="8358246" cy="7143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pt-BR" sz="4000" dirty="0" smtClean="0"/>
              <a:t>DADOS DEMOGRÁFICOS</a:t>
            </a:r>
            <a:endParaRPr lang="pt-BR" sz="4000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1"/>
            <a:ext cx="8643998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9078</TotalTime>
  <Words>2397</Words>
  <Application>Microsoft Office PowerPoint</Application>
  <PresentationFormat>Apresentação na tela (4:3)</PresentationFormat>
  <Paragraphs>653</Paragraphs>
  <Slides>55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Integração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DESPESAS COM SAÚDE ATÉ O 2º QUADRIMESTRE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  </vt:lpstr>
    </vt:vector>
  </TitlesOfParts>
  <Company>SecSimone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CONFERÊNCIA MUNICIPAL DE SAUDE</dc:title>
  <dc:creator>Simone</dc:creator>
  <cp:lastModifiedBy>Usuário do Windows</cp:lastModifiedBy>
  <cp:revision>594</cp:revision>
  <cp:lastPrinted>2019-03-12T22:06:20Z</cp:lastPrinted>
  <dcterms:created xsi:type="dcterms:W3CDTF">2011-06-06T13:31:23Z</dcterms:created>
  <dcterms:modified xsi:type="dcterms:W3CDTF">2020-12-13T22:58:56Z</dcterms:modified>
</cp:coreProperties>
</file>